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1" r:id="rId2"/>
    <p:sldId id="263" r:id="rId3"/>
    <p:sldId id="257" r:id="rId4"/>
    <p:sldId id="262" r:id="rId5"/>
    <p:sldId id="274" r:id="rId6"/>
    <p:sldId id="273" r:id="rId7"/>
    <p:sldId id="275" r:id="rId8"/>
    <p:sldId id="277" r:id="rId9"/>
    <p:sldId id="264" r:id="rId10"/>
    <p:sldId id="267" r:id="rId11"/>
    <p:sldId id="268" r:id="rId12"/>
    <p:sldId id="265" r:id="rId13"/>
    <p:sldId id="269" r:id="rId14"/>
    <p:sldId id="270" r:id="rId15"/>
    <p:sldId id="276" r:id="rId16"/>
    <p:sldId id="266" r:id="rId17"/>
    <p:sldId id="271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D34"/>
    <a:srgbClr val="00B100"/>
    <a:srgbClr val="055623"/>
    <a:srgbClr val="CDE5D6"/>
    <a:srgbClr val="E6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CDEC07-AE50-5C4F-A299-2644C3C571DE}" v="998" dt="2023-02-23T11:01:03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17"/>
  </p:normalViewPr>
  <p:slideViewPr>
    <p:cSldViewPr snapToGrid="0">
      <p:cViewPr varScale="1">
        <p:scale>
          <a:sx n="111" d="100"/>
          <a:sy n="111" d="100"/>
        </p:scale>
        <p:origin x="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25120-9D9D-A04E-B4BE-C0B36B1EFEF7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DE875-50C6-5647-9DCA-DF5A734220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148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DE875-50C6-5647-9DCA-DF5A7342202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716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DE875-50C6-5647-9DCA-DF5A7342202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6470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FE050C-092B-1D2D-2DDB-293B4A695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9D35D3-8730-A7AF-C7FE-0946FA664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9E3A59-B1B7-81EE-BA54-8AE2762DB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CAFD02-BA30-C84D-B4A6-028536BB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63AFF2-62F3-7C1A-E9AA-0DF9DB41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886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700719-0C70-3C29-2D9F-1C00555C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4B2724-5B52-D513-DCE2-DB1FFB2B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EEFD04-2C9A-1883-6AFC-408118BF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BFC59E-587D-7940-C941-AE10DFE24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170E1D-AB24-77E9-5F26-7D781B3A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60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FD48719-6CC4-25E6-8DC4-AA98BDBA0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60CF56-21DB-2220-4E27-E9175B2E3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D15D4C-608B-EE6B-CAFA-631C3B72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C0B415-B3C2-9B55-A1EF-2ACB186F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3A755B-83CF-88E7-187B-F7ECEC36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99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2F9B2-A32A-C90F-4BBC-B9BBB055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0027EE-0E08-123B-8AA3-7B36309F5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3DD7D0-9257-798E-BF56-A8F56779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BDCBE9-2EB7-992F-C188-EED80C77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3CF5DE-7AF1-FC50-84CB-F5C21E43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4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0BFF4-3079-7077-52D7-847C02E9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64F1398-D00A-F58C-1BA6-9F12B2F32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C372C1-703C-5EA4-9DB3-49F1B3C43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4062BE-AD2A-2252-D985-645AF0EE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B2A16-C615-F0AF-29DA-18C625BA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98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A381D1-CEA8-931B-8644-BE8EBF2F1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697D23-A979-E07F-28BB-9B0300572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D00D242-CCD4-CA0E-D534-AAB3AAF7B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D2F18A5-B991-BD3B-2D3B-2718FB95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4F2634-23BA-4823-1873-4410F4A4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18679A-0807-3AF3-3C46-D1B68482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31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BDF1F3-B082-DD0B-116C-559E8389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7EAD2E5-E24C-181A-37C8-4099B18CD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6828C96-A026-595B-CA8F-D0F31DB0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7D88E9-3B74-D4EA-57FC-C27DDF009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2983006-F107-965D-1AEE-B17FCB450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C5ED2A4-7D3B-D9E5-9703-5F274C79D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0190C82-0C8A-D81C-0445-79AF75DD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245EB1-9D8C-437F-ACCE-F66EE793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42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5D4215-DDD6-8F18-2064-98F3D616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9F1722-B39A-3EF3-634D-0ED2DD50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EB01D9A-B6AC-4020-C1C6-FAA2CA02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648039-3238-E84A-5279-E9815AF5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44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EA7BCDB-D04D-E14D-0E1E-EBF1FB0F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E309D12-2FE7-CE03-DB4A-853139490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E56208-191A-2851-A000-BC085BD1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50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36F804-AD3B-EC75-7087-D6A85FCF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F3B3EE-CBA6-7DA5-DDC0-770F26BC6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815902E-CA50-2F5D-F1A2-3A9EFBE48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12283C-E776-EEFE-D28C-4A00D274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EAE995-4AB9-9FEE-B33E-1EF96558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68616A-125D-3244-9016-8746FF8C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79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9558C-B95D-69A4-C88D-EC9FEC00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AB3E6D1-DE3B-E796-684A-4F36A0CF7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93EA02-F24C-A9E5-99B6-1C741DDC8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AE73257-A2DF-780A-FF32-6035729D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0F64E8-EBEB-7F62-1992-5263F49E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0CBFE3-19B6-1429-70B2-E6096593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35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A83F3BA-9C34-A04E-C61F-179BDC4F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BAD3E1-9120-C8F6-5F3A-CCB93DBD2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28D4FC-01BE-C2D2-686C-E2954A46E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71FE-7186-1745-BEF5-FC782E13AB5A}" type="datetimeFigureOut">
              <a:rPr lang="it-IT" smtClean="0"/>
              <a:t>02/03/23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DE4B47-42B2-547D-4862-0739C2E4F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46C666-D912-FD5D-F9A3-A4BE5CBBE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7EEC-9180-184A-92D3-A4222D750A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15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5420A29-59FB-2C0A-DAFE-054919AFB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929" y="1989360"/>
            <a:ext cx="7978141" cy="1983636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2CD8FD85-2B4A-21FE-A04A-52D8AE706A47}"/>
              </a:ext>
            </a:extLst>
          </p:cNvPr>
          <p:cNvSpPr/>
          <p:nvPr/>
        </p:nvSpPr>
        <p:spPr>
          <a:xfrm>
            <a:off x="0" y="6503670"/>
            <a:ext cx="12192000" cy="354330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00DE462-7D68-ED0D-7200-41FA9F0FE4C2}"/>
              </a:ext>
            </a:extLst>
          </p:cNvPr>
          <p:cNvSpPr/>
          <p:nvPr/>
        </p:nvSpPr>
        <p:spPr>
          <a:xfrm>
            <a:off x="2106930" y="777407"/>
            <a:ext cx="7978140" cy="1034788"/>
          </a:xfrm>
          <a:prstGeom prst="rect">
            <a:avLst/>
          </a:prstGeom>
          <a:solidFill>
            <a:srgbClr val="027D34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0091F15-4BA7-DFBC-78B0-47BDC9C9464F}"/>
              </a:ext>
            </a:extLst>
          </p:cNvPr>
          <p:cNvSpPr/>
          <p:nvPr/>
        </p:nvSpPr>
        <p:spPr>
          <a:xfrm>
            <a:off x="2106929" y="4150161"/>
            <a:ext cx="7978141" cy="1034788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121827-CFC4-E532-F8C8-7D2CB135DBDB}"/>
              </a:ext>
            </a:extLst>
          </p:cNvPr>
          <p:cNvSpPr txBox="1"/>
          <p:nvPr/>
        </p:nvSpPr>
        <p:spPr>
          <a:xfrm>
            <a:off x="9699586" y="6503670"/>
            <a:ext cx="239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A.A. 2022/2023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4B766B-1935-AFC7-9B6C-B478226EBB50}"/>
              </a:ext>
            </a:extLst>
          </p:cNvPr>
          <p:cNvSpPr txBox="1"/>
          <p:nvPr/>
        </p:nvSpPr>
        <p:spPr>
          <a:xfrm>
            <a:off x="2299503" y="4263024"/>
            <a:ext cx="7592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Realizzato da: </a:t>
            </a:r>
          </a:p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Grande L., Iacovacci G., Ortolani 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959465-24E6-498F-F256-EDBFD5B17239}"/>
              </a:ext>
            </a:extLst>
          </p:cNvPr>
          <p:cNvSpPr txBox="1"/>
          <p:nvPr/>
        </p:nvSpPr>
        <p:spPr>
          <a:xfrm>
            <a:off x="2299503" y="931281"/>
            <a:ext cx="7592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ndale Mono" panose="020B0509000000000004" pitchFamily="49" charset="0"/>
              </a:rPr>
              <a:t>Meccanica delle vibrazioni:</a:t>
            </a:r>
          </a:p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Misure di un robot mobile con Arduino</a:t>
            </a:r>
          </a:p>
        </p:txBody>
      </p:sp>
    </p:spTree>
    <p:extLst>
      <p:ext uri="{BB962C8B-B14F-4D97-AF65-F5344CB8AC3E}">
        <p14:creationId xmlns:p14="http://schemas.microsoft.com/office/powerpoint/2010/main" val="414144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7E08171-B6E6-278D-8212-08AD936666C3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9/16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BA4AE3-4755-EDEB-A8F9-1E3E598386D9}"/>
              </a:ext>
            </a:extLst>
          </p:cNvPr>
          <p:cNvGrpSpPr/>
          <p:nvPr/>
        </p:nvGrpSpPr>
        <p:grpSpPr>
          <a:xfrm>
            <a:off x="0" y="0"/>
            <a:ext cx="7011874" cy="803873"/>
            <a:chOff x="229757" y="-67114"/>
            <a:chExt cx="7011874" cy="803873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257299" y="-67114"/>
              <a:ext cx="698433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800">
                  <a:solidFill>
                    <a:schemeClr val="bg1"/>
                  </a:solidFill>
                  <a:latin typeface="Andale Mono"/>
                  <a:ea typeface="Verdana"/>
                  <a:cs typeface="Verdana" panose="020B0604030504040204" pitchFamily="34" charset="0"/>
                </a:rPr>
                <a:t>Analisi matematica modello</a:t>
              </a:r>
              <a:endParaRPr lang="it-IT" sz="2800">
                <a:solidFill>
                  <a:schemeClr val="bg1"/>
                </a:solidFill>
                <a:latin typeface="Andale Mono" panose="020B0509000000000004" pitchFamily="49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229757" y="336649"/>
              <a:ext cx="45298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000" dirty="0">
                  <a:solidFill>
                    <a:srgbClr val="E6EFE9"/>
                  </a:solidFill>
                  <a:latin typeface="Andale Mono"/>
                  <a:ea typeface="Verdana"/>
                  <a:cs typeface="Verdana" panose="020B0604030504040204" pitchFamily="34" charset="0"/>
                </a:rPr>
                <a:t>Cinematica </a:t>
              </a:r>
              <a:r>
                <a:rPr lang="it-IT" sz="2000" dirty="0" err="1">
                  <a:solidFill>
                    <a:srgbClr val="E6EFE9"/>
                  </a:solidFill>
                  <a:latin typeface="Andale Mono"/>
                  <a:ea typeface="Verdana"/>
                  <a:cs typeface="Verdana" panose="020B0604030504040204" pitchFamily="34" charset="0"/>
                </a:rPr>
                <a:t>uniciclo</a:t>
              </a:r>
              <a:endParaRPr lang="it-IT" sz="2000" dirty="0">
                <a:solidFill>
                  <a:srgbClr val="E6EFE9"/>
                </a:solidFill>
                <a:latin typeface="Andale Mono" panose="020B0509000000000004" pitchFamily="49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BCA867-EAE2-439B-06B5-9A4D99492875}"/>
              </a:ext>
            </a:extLst>
          </p:cNvPr>
          <p:cNvSpPr txBox="1"/>
          <p:nvPr/>
        </p:nvSpPr>
        <p:spPr>
          <a:xfrm>
            <a:off x="642620" y="2295221"/>
            <a:ext cx="369570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>
              <a:latin typeface="Andale Mono" panose="020B05090000000000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FF45DA-9CC0-9017-D472-62E146B2C55B}"/>
              </a:ext>
            </a:extLst>
          </p:cNvPr>
          <p:cNvSpPr txBox="1"/>
          <p:nvPr/>
        </p:nvSpPr>
        <p:spPr>
          <a:xfrm>
            <a:off x="4611584" y="19594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>
              <a:cs typeface="Calibr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E4A12D-4F88-CF26-871D-A59E77F3FDC8}"/>
              </a:ext>
            </a:extLst>
          </p:cNvPr>
          <p:cNvSpPr txBox="1"/>
          <p:nvPr/>
        </p:nvSpPr>
        <p:spPr>
          <a:xfrm>
            <a:off x="257299" y="1345869"/>
            <a:ext cx="118575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ndale Mono"/>
                <a:cs typeface="Calibri"/>
              </a:rPr>
              <a:t>Per poter studiare le vibrazioni dell'</a:t>
            </a:r>
            <a:r>
              <a:rPr lang="it-IT" err="1">
                <a:latin typeface="Andale Mono"/>
                <a:cs typeface="Calibri"/>
              </a:rPr>
              <a:t>uniciclo</a:t>
            </a:r>
            <a:r>
              <a:rPr lang="it-IT">
                <a:latin typeface="Andale Mono"/>
                <a:cs typeface="Calibri"/>
              </a:rPr>
              <a:t> abbiamo dovuto prima di </a:t>
            </a:r>
            <a:endParaRPr lang="it-IT"/>
          </a:p>
          <a:p>
            <a:r>
              <a:rPr lang="it-IT">
                <a:latin typeface="Andale Mono"/>
                <a:cs typeface="Calibri"/>
              </a:rPr>
              <a:t>tutto comprendere le equazioni matematiche che lo descrivono:</a:t>
            </a:r>
            <a:endParaRPr lang="it-IT"/>
          </a:p>
        </p:txBody>
      </p:sp>
      <p:pic>
        <p:nvPicPr>
          <p:cNvPr id="15" name="Immagine 15">
            <a:extLst>
              <a:ext uri="{FF2B5EF4-FFF2-40B4-BE49-F238E27FC236}">
                <a16:creationId xmlns:a16="http://schemas.microsoft.com/office/drawing/2014/main" id="{8936A9A2-2121-C952-3B87-4BDDB059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933" y="2209519"/>
            <a:ext cx="2247482" cy="204793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0775F8F-1C57-F3AE-F5A5-74D576AC022B}"/>
              </a:ext>
            </a:extLst>
          </p:cNvPr>
          <p:cNvSpPr txBox="1"/>
          <p:nvPr/>
        </p:nvSpPr>
        <p:spPr>
          <a:xfrm>
            <a:off x="2929246" y="224641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17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C4FB2A-096F-9398-9ECE-9547F7AB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08" y="2552252"/>
            <a:ext cx="1463265" cy="12955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0938526-D0DF-E91C-FE2E-3B61DB74DF7D}"/>
              </a:ext>
            </a:extLst>
          </p:cNvPr>
          <p:cNvSpPr txBox="1"/>
          <p:nvPr/>
        </p:nvSpPr>
        <p:spPr>
          <a:xfrm>
            <a:off x="4134994" y="3064433"/>
            <a:ext cx="2957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latin typeface="Andale Mono"/>
                <a:cs typeface="Calibri"/>
              </a:rPr>
              <a:t>Equazioni uniciclo:</a:t>
            </a:r>
            <a:endParaRPr lang="it-IT" b="1">
              <a:latin typeface="Andale Mono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4541492-9C2F-E1E7-E8EC-1D28D7B5064F}"/>
              </a:ext>
            </a:extLst>
          </p:cNvPr>
          <p:cNvSpPr txBox="1"/>
          <p:nvPr/>
        </p:nvSpPr>
        <p:spPr>
          <a:xfrm>
            <a:off x="194337" y="4505999"/>
            <a:ext cx="115705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ndale Mono"/>
                <a:cs typeface="Calibri"/>
              </a:rPr>
              <a:t>Abbiamo dovuto anche considerare l'impossibilità del modello di avere un moto</a:t>
            </a:r>
          </a:p>
          <a:p>
            <a:r>
              <a:rPr lang="it-IT">
                <a:latin typeface="Andale Mono"/>
                <a:cs typeface="Calibri"/>
              </a:rPr>
              <a:t> nella direzione parallela a quella attuale. Ciò si trasforma in un vincolo</a:t>
            </a:r>
          </a:p>
          <a:p>
            <a:r>
              <a:rPr lang="it-IT">
                <a:latin typeface="Andale Mono"/>
                <a:cs typeface="Calibri"/>
              </a:rPr>
              <a:t> sulle velocità detto: </a:t>
            </a:r>
            <a:r>
              <a:rPr lang="it-IT" b="1">
                <a:latin typeface="Andale Mono"/>
                <a:cs typeface="Calibri"/>
              </a:rPr>
              <a:t>vincolo non </a:t>
            </a:r>
            <a:r>
              <a:rPr lang="it-IT" b="1" err="1">
                <a:latin typeface="Andale Mono"/>
                <a:cs typeface="Calibri"/>
              </a:rPr>
              <a:t>olonomo</a:t>
            </a:r>
            <a:endParaRPr lang="it-IT">
              <a:latin typeface="Andale Mono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9915204-53F0-7137-9306-BE19BEB97B70}"/>
              </a:ext>
            </a:extLst>
          </p:cNvPr>
          <p:cNvSpPr txBox="1"/>
          <p:nvPr/>
        </p:nvSpPr>
        <p:spPr>
          <a:xfrm>
            <a:off x="4206856" y="5377091"/>
            <a:ext cx="3613558" cy="381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ndale Mono"/>
                <a:cs typeface="Calibri"/>
              </a:rPr>
              <a:t>ẋ sin ϑ − ẏ cos ϑ = 0</a:t>
            </a:r>
            <a:endParaRPr lang="it-IT">
              <a:latin typeface="Andale Mono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2D97813-3915-D477-0739-E6C9871AFDF0}"/>
              </a:ext>
            </a:extLst>
          </p:cNvPr>
          <p:cNvSpPr txBox="1"/>
          <p:nvPr/>
        </p:nvSpPr>
        <p:spPr>
          <a:xfrm>
            <a:off x="165920" y="5719768"/>
            <a:ext cx="118601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ndale Mono"/>
                <a:cs typeface="Calibri"/>
              </a:rPr>
              <a:t>Il passo successivo è stato di trasformare le equazioni matematiche in codice Arduino</a:t>
            </a:r>
          </a:p>
          <a:p>
            <a:r>
              <a:rPr lang="it-IT">
                <a:latin typeface="Andale Mono"/>
                <a:cs typeface="Calibri"/>
              </a:rPr>
              <a:t> che permettesse il movimento del nostro </a:t>
            </a:r>
            <a:r>
              <a:rPr lang="it-IT" err="1">
                <a:latin typeface="Andale Mono"/>
                <a:cs typeface="Calibri"/>
              </a:rPr>
              <a:t>uniciclo</a:t>
            </a:r>
            <a:r>
              <a:rPr lang="it-IT">
                <a:latin typeface="Andale Mono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912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6509AC3D-A829-4620-817F-20CD1A721644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10/16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5C14D8D-55A0-3B82-1B6A-70D7937E2B05}"/>
              </a:ext>
            </a:extLst>
          </p:cNvPr>
          <p:cNvGrpSpPr/>
          <p:nvPr/>
        </p:nvGrpSpPr>
        <p:grpSpPr>
          <a:xfrm>
            <a:off x="0" y="0"/>
            <a:ext cx="6285340" cy="800578"/>
            <a:chOff x="184908" y="-61061"/>
            <a:chExt cx="6285340" cy="800578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184908" y="-61061"/>
              <a:ext cx="628534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800">
                  <a:solidFill>
                    <a:schemeClr val="bg1"/>
                  </a:solidFill>
                  <a:latin typeface="Andale Mono" panose="020B0509000000000004" pitchFamily="49" charset="0"/>
                  <a:ea typeface="+mn-lt"/>
                  <a:cs typeface="+mn-lt"/>
                </a:rPr>
                <a:t>Analisi matematica modello</a:t>
              </a:r>
              <a:endParaRPr lang="it-IT">
                <a:solidFill>
                  <a:schemeClr val="bg1"/>
                </a:solidFill>
                <a:latin typeface="Andale Mono" panose="020B0509000000000004" pitchFamily="49" charset="0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184908" y="339407"/>
              <a:ext cx="487323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/>
                  <a:ea typeface="Verdana"/>
                  <a:cs typeface="Verdana" panose="020B0604030504040204" pitchFamily="34" charset="0"/>
                </a:rPr>
                <a:t>Stabilità del modello</a:t>
              </a:r>
              <a:endParaRPr lang="it-IT" sz="2000">
                <a:solidFill>
                  <a:srgbClr val="E6EFE9"/>
                </a:solidFill>
                <a:latin typeface="Andale Mono" panose="020B0509000000000004" pitchFamily="49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614B26-4BF3-6712-D223-07FC6687FEBB}"/>
              </a:ext>
            </a:extLst>
          </p:cNvPr>
          <p:cNvSpPr txBox="1"/>
          <p:nvPr/>
        </p:nvSpPr>
        <p:spPr>
          <a:xfrm>
            <a:off x="492166" y="1450838"/>
            <a:ext cx="369570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>
              <a:solidFill>
                <a:srgbClr val="E6EFE9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0F0176-7AB9-8E64-5975-4BE3E93A9E73}"/>
              </a:ext>
            </a:extLst>
          </p:cNvPr>
          <p:cNvSpPr txBox="1"/>
          <p:nvPr/>
        </p:nvSpPr>
        <p:spPr>
          <a:xfrm>
            <a:off x="93025" y="1349100"/>
            <a:ext cx="1192480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ndale Mono" panose="020B0509000000000004" pitchFamily="49" charset="0"/>
                <a:cs typeface="Calibri"/>
              </a:rPr>
              <a:t>Fondamentale per il nostro studio è l'analisi della stabilità. La stabilità del controllo, infatti, garantisce al sistema proprietà come: </a:t>
            </a:r>
            <a:r>
              <a:rPr lang="it-IT" b="1">
                <a:latin typeface="Andale Mono" panose="020B0509000000000004" pitchFamily="49" charset="0"/>
                <a:cs typeface="Calibri"/>
              </a:rPr>
              <a:t>prevedibilità, sicurezza, affidabilità </a:t>
            </a:r>
            <a:r>
              <a:rPr lang="it-IT">
                <a:latin typeface="Andale Mono" panose="020B0509000000000004" pitchFamily="49" charset="0"/>
                <a:cs typeface="Calibri"/>
              </a:rPr>
              <a:t>ed</a:t>
            </a:r>
            <a:r>
              <a:rPr lang="it-IT" b="1">
                <a:latin typeface="Andale Mono" panose="020B0509000000000004" pitchFamily="49" charset="0"/>
                <a:cs typeface="Calibri"/>
              </a:rPr>
              <a:t> efficienza.</a:t>
            </a:r>
          </a:p>
          <a:p>
            <a:endParaRPr lang="it-IT">
              <a:latin typeface="Andale Mono" panose="020B0509000000000004" pitchFamily="49" charset="0"/>
              <a:cs typeface="Calibri"/>
            </a:endParaRPr>
          </a:p>
          <a:p>
            <a:r>
              <a:rPr lang="it-IT">
                <a:latin typeface="Andale Mono" panose="020B0509000000000004" pitchFamily="49" charset="0"/>
                <a:cs typeface="Calibri"/>
              </a:rPr>
              <a:t>Dato un sistema del tipo: </a:t>
            </a:r>
          </a:p>
          <a:p>
            <a:endParaRPr lang="it-IT" b="1">
              <a:latin typeface="Andale Mono" panose="020B0509000000000004" pitchFamily="49" charset="0"/>
              <a:cs typeface="Calibri"/>
            </a:endParaRPr>
          </a:p>
          <a:p>
            <a:r>
              <a:rPr lang="it-IT" b="1">
                <a:latin typeface="Andale Mono" panose="020B0509000000000004" pitchFamily="49" charset="0"/>
                <a:cs typeface="Calibri"/>
              </a:rPr>
              <a:t>Condizioni necessarie stabilità:</a:t>
            </a:r>
            <a:endParaRPr lang="it-IT">
              <a:latin typeface="Andale Mono" panose="020B0509000000000004" pitchFamily="49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>
                <a:latin typeface="Andale Mono" panose="020B0509000000000004" pitchFamily="49" charset="0"/>
                <a:cs typeface="Calibri"/>
              </a:rPr>
              <a:t>Nessun coefficiente deve essere nullo</a:t>
            </a:r>
            <a:endParaRPr lang="it-IT" b="1">
              <a:latin typeface="Andale Mono" panose="020B0509000000000004" pitchFamily="49" charset="0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>
                <a:latin typeface="Andale Mono" panose="020B0509000000000004" pitchFamily="49" charset="0"/>
                <a:cs typeface="Calibri"/>
              </a:rPr>
              <a:t>I coefficienti devono essere tutti positivi o negativi</a:t>
            </a:r>
          </a:p>
          <a:p>
            <a:pPr marL="285750" indent="-285750">
              <a:buFont typeface="Arial"/>
              <a:buChar char="•"/>
            </a:pPr>
            <a:endParaRPr lang="it-IT">
              <a:latin typeface="Andale Mono" panose="020B0509000000000004" pitchFamily="49" charset="0"/>
              <a:cs typeface="Calibri"/>
            </a:endParaRPr>
          </a:p>
          <a:p>
            <a:endParaRPr lang="it-IT" b="1">
              <a:latin typeface="Andale Mono" panose="020B0509000000000004" pitchFamily="49" charset="0"/>
              <a:cs typeface="Calibri"/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2991D6F-AB32-F1B9-8837-4E5A29D8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32" y="2362460"/>
            <a:ext cx="3734409" cy="500655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4B9EAAA2-5758-21D0-BBC6-529CA0D2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719" y="3103907"/>
            <a:ext cx="489858" cy="4898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C663BF-84D4-5418-8288-6A75576C158F}"/>
              </a:ext>
            </a:extLst>
          </p:cNvPr>
          <p:cNvSpPr txBox="1"/>
          <p:nvPr/>
        </p:nvSpPr>
        <p:spPr>
          <a:xfrm>
            <a:off x="8539155" y="2518947"/>
            <a:ext cx="28112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>
                <a:latin typeface="Andale Mono" panose="020B0509000000000004" pitchFamily="49" charset="0"/>
                <a:cs typeface="Calibri"/>
              </a:rPr>
              <a:t>Tali condizioni sono necessarie, ma non sufficienti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F0594F-07CF-2F4C-4BC5-2F019BA9BD41}"/>
              </a:ext>
            </a:extLst>
          </p:cNvPr>
          <p:cNvSpPr txBox="1"/>
          <p:nvPr/>
        </p:nvSpPr>
        <p:spPr>
          <a:xfrm>
            <a:off x="81147" y="4196218"/>
            <a:ext cx="1201782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latin typeface="Andale Mono" panose="020B0509000000000004" pitchFamily="49" charset="0"/>
                <a:cs typeface="Calibri"/>
              </a:rPr>
              <a:t>Valutazione stabilità: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>
                <a:latin typeface="Andale Mono" panose="020B0509000000000004" pitchFamily="49" charset="0"/>
                <a:cs typeface="Calibri"/>
              </a:rPr>
              <a:t>Valutazione radici del polinomio: </a:t>
            </a:r>
          </a:p>
          <a:p>
            <a:r>
              <a:rPr lang="it-IT" b="1" i="1">
                <a:latin typeface="Andale Mono" panose="020B0509000000000004" pitchFamily="49" charset="0"/>
                <a:cs typeface="Calibri"/>
              </a:rPr>
              <a:t>	«</a:t>
            </a:r>
            <a:r>
              <a:rPr lang="it-IT" i="1">
                <a:latin typeface="Andale Mono" panose="020B0509000000000004" pitchFamily="49" charset="0"/>
                <a:cs typeface="Calibri"/>
              </a:rPr>
              <a:t>Il sistema è stabile se e solo se le sue radici hanno parte reale minore o 	uguale a zero. Se sono tutte a parte reale minore il sistema è </a:t>
            </a:r>
            <a:r>
              <a:rPr lang="it-IT" i="1" err="1">
                <a:latin typeface="Andale Mono" panose="020B0509000000000004" pitchFamily="49" charset="0"/>
                <a:cs typeface="Calibri"/>
              </a:rPr>
              <a:t>astintoticamente</a:t>
            </a:r>
            <a:r>
              <a:rPr lang="it-IT" i="1">
                <a:latin typeface="Andale Mono" panose="020B0509000000000004" pitchFamily="49" charset="0"/>
                <a:cs typeface="Calibri"/>
              </a:rPr>
              <a:t> 	stabile.»</a:t>
            </a:r>
            <a:r>
              <a:rPr lang="it-IT">
                <a:latin typeface="Andale Mono" panose="020B0509000000000004" pitchFamily="49" charset="0"/>
                <a:cs typeface="Calibri"/>
              </a:rPr>
              <a:t> 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>
                <a:latin typeface="Andale Mono" panose="020B0509000000000004" pitchFamily="49" charset="0"/>
                <a:cs typeface="Calibri"/>
              </a:rPr>
              <a:t>Metodo </a:t>
            </a:r>
            <a:r>
              <a:rPr lang="it-IT" b="1" err="1">
                <a:latin typeface="Andale Mono" panose="020B0509000000000004" pitchFamily="49" charset="0"/>
                <a:cs typeface="Calibri"/>
              </a:rPr>
              <a:t>Routh-hurwitz</a:t>
            </a:r>
            <a:endParaRPr lang="it-IT" b="1">
              <a:latin typeface="Andale Mono" panose="020B0509000000000004" pitchFamily="49" charset="0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b="1" err="1">
                <a:latin typeface="Andale Mono" panose="020B0509000000000004" pitchFamily="49" charset="0"/>
                <a:cs typeface="Calibri"/>
              </a:rPr>
              <a:t>Nyquist</a:t>
            </a:r>
            <a:endParaRPr lang="it-IT" b="1">
              <a:latin typeface="Andale Mono" panose="020B0509000000000004" pitchFamily="49" charset="0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b="1">
                <a:latin typeface="Andale Mono" panose="020B0509000000000004" pitchFamily="49" charset="0"/>
                <a:cs typeface="Calibri"/>
              </a:rPr>
              <a:t>Luogo delle radici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5F315E82-E71D-6F96-7F9E-71A88E2E05E7}"/>
              </a:ext>
            </a:extLst>
          </p:cNvPr>
          <p:cNvSpPr/>
          <p:nvPr/>
        </p:nvSpPr>
        <p:spPr>
          <a:xfrm>
            <a:off x="8403220" y="2362460"/>
            <a:ext cx="2810696" cy="1568733"/>
          </a:xfrm>
          <a:prstGeom prst="frame">
            <a:avLst>
              <a:gd name="adj1" fmla="val 6597"/>
            </a:avLst>
          </a:prstGeom>
          <a:solidFill>
            <a:srgbClr val="02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218D4C1-34D8-E194-9EA3-6CB8363AAB82}"/>
              </a:ext>
            </a:extLst>
          </p:cNvPr>
          <p:cNvCxnSpPr/>
          <p:nvPr/>
        </p:nvCxnSpPr>
        <p:spPr>
          <a:xfrm>
            <a:off x="4752474" y="3165278"/>
            <a:ext cx="3404937" cy="0"/>
          </a:xfrm>
          <a:prstGeom prst="straightConnector1">
            <a:avLst/>
          </a:prstGeom>
          <a:ln w="53975">
            <a:solidFill>
              <a:srgbClr val="027D3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84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0AEA4354-E870-E145-2139-9A4546568BF1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6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11/16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614B26-4BF3-6712-D223-07FC6687FEBB}"/>
              </a:ext>
            </a:extLst>
          </p:cNvPr>
          <p:cNvSpPr txBox="1"/>
          <p:nvPr/>
        </p:nvSpPr>
        <p:spPr>
          <a:xfrm>
            <a:off x="927100" y="2331832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Scelta, sviluppo e setup sperimentale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D549F6-1EDE-BF42-ACB7-FF5C48AD2676}"/>
              </a:ext>
            </a:extLst>
          </p:cNvPr>
          <p:cNvSpPr txBox="1"/>
          <p:nvPr/>
        </p:nvSpPr>
        <p:spPr>
          <a:xfrm>
            <a:off x="927100" y="305966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Analisi matematica modello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B384DC-F1DA-F317-2ECC-D2B8C24ADCA4}"/>
              </a:ext>
            </a:extLst>
          </p:cNvPr>
          <p:cNvSpPr txBox="1"/>
          <p:nvPr/>
        </p:nvSpPr>
        <p:spPr>
          <a:xfrm>
            <a:off x="927100" y="442422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Conclusione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EABF3F-F5CA-221D-A781-718236B1CC3D}"/>
              </a:ext>
            </a:extLst>
          </p:cNvPr>
          <p:cNvSpPr txBox="1"/>
          <p:nvPr/>
        </p:nvSpPr>
        <p:spPr>
          <a:xfrm>
            <a:off x="927100" y="3727060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027D34"/>
                </a:solidFill>
                <a:latin typeface="Andale Mono" panose="020B0509000000000004" pitchFamily="49" charset="0"/>
              </a:rPr>
              <a:t>Analisi dei dati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00EBA2D-1F5C-1DB8-ACE1-85E4F8BE048F}"/>
              </a:ext>
            </a:extLst>
          </p:cNvPr>
          <p:cNvSpPr txBox="1"/>
          <p:nvPr/>
        </p:nvSpPr>
        <p:spPr>
          <a:xfrm>
            <a:off x="571500" y="3727060"/>
            <a:ext cx="355600" cy="369332"/>
          </a:xfrm>
          <a:prstGeom prst="rect">
            <a:avLst/>
          </a:prstGeom>
          <a:solidFill>
            <a:srgbClr val="027D34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3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3E0500D-18C0-4F01-F715-64774AD35188}"/>
              </a:ext>
            </a:extLst>
          </p:cNvPr>
          <p:cNvSpPr txBox="1"/>
          <p:nvPr/>
        </p:nvSpPr>
        <p:spPr>
          <a:xfrm>
            <a:off x="571500" y="4424228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4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E2EB58D-DE62-A19E-0E01-7C1F3153B47B}"/>
              </a:ext>
            </a:extLst>
          </p:cNvPr>
          <p:cNvSpPr txBox="1"/>
          <p:nvPr/>
        </p:nvSpPr>
        <p:spPr>
          <a:xfrm>
            <a:off x="558800" y="3059668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2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0AE07E-93C8-85E2-558D-12AD5B437BA5}"/>
              </a:ext>
            </a:extLst>
          </p:cNvPr>
          <p:cNvSpPr txBox="1"/>
          <p:nvPr/>
        </p:nvSpPr>
        <p:spPr>
          <a:xfrm>
            <a:off x="571500" y="2340396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1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07505E-8AF8-C993-D952-98BD2A19404D}"/>
              </a:ext>
            </a:extLst>
          </p:cNvPr>
          <p:cNvSpPr txBox="1"/>
          <p:nvPr/>
        </p:nvSpPr>
        <p:spPr>
          <a:xfrm>
            <a:off x="0" y="0"/>
            <a:ext cx="56464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ndale Mono" panose="020B0509000000000004" pitchFamily="49" charset="0"/>
                <a:ea typeface="+mn-lt"/>
                <a:cs typeface="+mn-lt"/>
              </a:rPr>
              <a:t>Programma del progetto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514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ACEEA79-49E9-12F5-37DB-25980DEDCCE2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8866C1-CB04-3947-6D89-39D997E10F7C}"/>
              </a:ext>
            </a:extLst>
          </p:cNvPr>
          <p:cNvSpPr txBox="1"/>
          <p:nvPr/>
        </p:nvSpPr>
        <p:spPr>
          <a:xfrm>
            <a:off x="0" y="0"/>
            <a:ext cx="56464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solidFill>
                  <a:srgbClr val="E6EFE9"/>
                </a:solidFill>
                <a:latin typeface="Andale Mono"/>
                <a:ea typeface="Verdana"/>
                <a:cs typeface="Verdana" panose="020B0604030504040204" pitchFamily="34" charset="0"/>
              </a:rPr>
              <a:t>Analisi dei dati</a:t>
            </a:r>
            <a:endParaRPr lang="it-IT" sz="2800">
              <a:solidFill>
                <a:srgbClr val="E6EFE9"/>
              </a:solidFill>
              <a:latin typeface="Andale Mono" panose="020B0509000000000004" pitchFamily="49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614B26-4BF3-6712-D223-07FC6687FEBB}"/>
              </a:ext>
            </a:extLst>
          </p:cNvPr>
          <p:cNvSpPr txBox="1"/>
          <p:nvPr/>
        </p:nvSpPr>
        <p:spPr>
          <a:xfrm>
            <a:off x="660400" y="1668552"/>
            <a:ext cx="369570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>
              <a:solidFill>
                <a:srgbClr val="E6EFE9"/>
              </a:solidFill>
              <a:latin typeface="Andale Mono" panose="020B05090000000000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BCA867-EAE2-439B-06B5-9A4D99492875}"/>
              </a:ext>
            </a:extLst>
          </p:cNvPr>
          <p:cNvSpPr txBox="1"/>
          <p:nvPr/>
        </p:nvSpPr>
        <p:spPr>
          <a:xfrm>
            <a:off x="642620" y="2295221"/>
            <a:ext cx="369570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>
              <a:latin typeface="Andale Mono" panose="020B0509000000000004" pitchFamily="49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24DD59A-25A5-214E-631F-42A36507BFA8}"/>
              </a:ext>
            </a:extLst>
          </p:cNvPr>
          <p:cNvSpPr txBox="1"/>
          <p:nvPr/>
        </p:nvSpPr>
        <p:spPr>
          <a:xfrm>
            <a:off x="501130" y="1451766"/>
            <a:ext cx="1115785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ndale Mono" panose="020B0509000000000004" pitchFamily="49" charset="0"/>
                <a:cs typeface="Calibri"/>
              </a:rPr>
              <a:t>Il modello matematico è stato solo il punto di partenza per il nostro studio, ma solamente tramite un analisi dei dati siamo riusciti a comprendere effettivamente quale sistema fosse più stabile e quindi sicuro.</a:t>
            </a:r>
          </a:p>
          <a:p>
            <a:r>
              <a:rPr lang="it-IT">
                <a:latin typeface="Andale Mono" panose="020B0509000000000004" pitchFamily="49" charset="0"/>
                <a:cs typeface="Calibri"/>
              </a:rPr>
              <a:t>Per tale motivo abbiamo eseguito un'attenta analisi sulla base di misurazioni prese dal giroscopio e dall'accelerometro. Tale analisi è stata effettuata nel </a:t>
            </a:r>
            <a:r>
              <a:rPr lang="it-IT" b="1">
                <a:latin typeface="Andale Mono" panose="020B0509000000000004" pitchFamily="49" charset="0"/>
                <a:cs typeface="Calibri"/>
              </a:rPr>
              <a:t>dominio del tempo </a:t>
            </a:r>
            <a:r>
              <a:rPr lang="it-IT">
                <a:latin typeface="Andale Mono" panose="020B0509000000000004" pitchFamily="49" charset="0"/>
                <a:cs typeface="Calibri"/>
              </a:rPr>
              <a:t> e in </a:t>
            </a:r>
            <a:r>
              <a:rPr lang="it-IT" b="1">
                <a:latin typeface="Andale Mono" panose="020B0509000000000004" pitchFamily="49" charset="0"/>
                <a:cs typeface="Calibri"/>
              </a:rPr>
              <a:t>frequenza.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147547-0737-8D6D-3C9C-C565A7E4D744}"/>
              </a:ext>
            </a:extLst>
          </p:cNvPr>
          <p:cNvSpPr txBox="1"/>
          <p:nvPr/>
        </p:nvSpPr>
        <p:spPr>
          <a:xfrm>
            <a:off x="589496" y="3550072"/>
            <a:ext cx="50982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latin typeface="Andale Mono" panose="020B0509000000000004" pitchFamily="49" charset="0"/>
                <a:cs typeface="Calibri"/>
              </a:rPr>
              <a:t>Dominio del tempo: </a:t>
            </a:r>
            <a:r>
              <a:rPr lang="it-IT">
                <a:latin typeface="Andale Mono" panose="020B0509000000000004" pitchFamily="49" charset="0"/>
                <a:cs typeface="Calibri"/>
              </a:rPr>
              <a:t>ci ha permesso di studiare le variazioni nel tempo delle misurazioni provenienti dai sensori. Variazioni brusche indicano una minore stabilità.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96C7B9-1292-46AB-94A4-F0EFB5F9E1F4}"/>
              </a:ext>
            </a:extLst>
          </p:cNvPr>
          <p:cNvSpPr txBox="1"/>
          <p:nvPr/>
        </p:nvSpPr>
        <p:spPr>
          <a:xfrm>
            <a:off x="6379717" y="3509605"/>
            <a:ext cx="488699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latin typeface="Andale Mono" panose="020B0509000000000004" pitchFamily="49" charset="0"/>
                <a:ea typeface="+mn-lt"/>
                <a:cs typeface="+mn-lt"/>
              </a:rPr>
              <a:t>Analisi in frequenza: </a:t>
            </a:r>
            <a:r>
              <a:rPr lang="it-IT">
                <a:latin typeface="Andale Mono" panose="020B0509000000000004" pitchFamily="49" charset="0"/>
                <a:ea typeface="+mn-lt"/>
                <a:cs typeface="+mn-lt"/>
              </a:rPr>
              <a:t>ci ha permesso di valutare le frequenze dei due sistemi e la risposta dinamica in seguito a una frenata. Anch'essa ci dà importanti informazioni sulla stabilità.</a:t>
            </a:r>
            <a:endParaRPr lang="it-IT">
              <a:latin typeface="Andale Mono" panose="020B05090000000000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E38B945-39C7-AC77-A1A8-18A2ECABD700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12/16</a:t>
            </a:r>
          </a:p>
        </p:txBody>
      </p:sp>
    </p:spTree>
    <p:extLst>
      <p:ext uri="{BB962C8B-B14F-4D97-AF65-F5344CB8AC3E}">
        <p14:creationId xmlns:p14="http://schemas.microsoft.com/office/powerpoint/2010/main" val="335725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896F9BEA-D60A-EDF9-5EF9-A91F8DF7ECF4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20">
            <a:extLst>
              <a:ext uri="{FF2B5EF4-FFF2-40B4-BE49-F238E27FC236}">
                <a16:creationId xmlns:a16="http://schemas.microsoft.com/office/drawing/2014/main" id="{5DF1896B-E1C4-9072-6A30-BC888B579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82" r="42282"/>
          <a:stretch/>
        </p:blipFill>
        <p:spPr>
          <a:xfrm>
            <a:off x="550159" y="1001413"/>
            <a:ext cx="2819773" cy="2537418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13/16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96DE5C0-42EC-5F4D-0036-263E682675A5}"/>
              </a:ext>
            </a:extLst>
          </p:cNvPr>
          <p:cNvGrpSpPr/>
          <p:nvPr/>
        </p:nvGrpSpPr>
        <p:grpSpPr>
          <a:xfrm>
            <a:off x="0" y="0"/>
            <a:ext cx="10387331" cy="798371"/>
            <a:chOff x="87238" y="-42463"/>
            <a:chExt cx="10387331" cy="79837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87238" y="-42463"/>
              <a:ext cx="564642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800">
                  <a:solidFill>
                    <a:srgbClr val="E6EFE9"/>
                  </a:solidFill>
                  <a:latin typeface="Andale Mono"/>
                  <a:ea typeface="Verdana"/>
                  <a:cs typeface="Verdana" panose="020B0604030504040204" pitchFamily="34" charset="0"/>
                </a:rPr>
                <a:t>Analisi dei dati</a:t>
              </a:r>
              <a:endParaRPr lang="it-IT" sz="2800">
                <a:solidFill>
                  <a:srgbClr val="E6EFE9"/>
                </a:solidFill>
                <a:latin typeface="Andale Mono" panose="020B0509000000000004" pitchFamily="49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90244" y="355798"/>
              <a:ext cx="10384325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 panose="020B0509000000000004" pitchFamily="49" charset="0"/>
                  <a:ea typeface="Verdana" panose="020B0604030504040204" pitchFamily="34" charset="0"/>
                  <a:cs typeface="Verdana" panose="020B0604030504040204" pitchFamily="34" charset="0"/>
                </a:rPr>
                <a:t>Analisi nel dominio del tempo, confronto tra le due modalità</a:t>
              </a:r>
            </a:p>
          </p:txBody>
        </p:sp>
      </p:grpSp>
      <p:pic>
        <p:nvPicPr>
          <p:cNvPr id="10" name="Immagine 19">
            <a:extLst>
              <a:ext uri="{FF2B5EF4-FFF2-40B4-BE49-F238E27FC236}">
                <a16:creationId xmlns:a16="http://schemas.microsoft.com/office/drawing/2014/main" id="{C1E287BB-DFE3-04A6-F325-DB3EC61D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31"/>
          <a:stretch/>
        </p:blipFill>
        <p:spPr>
          <a:xfrm>
            <a:off x="550159" y="3840643"/>
            <a:ext cx="2847319" cy="2506556"/>
          </a:xfrm>
          <a:prstGeom prst="rect">
            <a:avLst/>
          </a:prstGeom>
        </p:spPr>
      </p:pic>
      <p:sp>
        <p:nvSpPr>
          <p:cNvPr id="15" name="Cornice 14">
            <a:extLst>
              <a:ext uri="{FF2B5EF4-FFF2-40B4-BE49-F238E27FC236}">
                <a16:creationId xmlns:a16="http://schemas.microsoft.com/office/drawing/2014/main" id="{63344FBA-834B-2FA6-29F8-FC1E0D8B648F}"/>
              </a:ext>
            </a:extLst>
          </p:cNvPr>
          <p:cNvSpPr/>
          <p:nvPr/>
        </p:nvSpPr>
        <p:spPr>
          <a:xfrm>
            <a:off x="4622560" y="1405353"/>
            <a:ext cx="1259537" cy="787488"/>
          </a:xfrm>
          <a:prstGeom prst="frame">
            <a:avLst>
              <a:gd name="adj1" fmla="val 6621"/>
            </a:avLst>
          </a:prstGeom>
          <a:solidFill>
            <a:srgbClr val="02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13673A0-2D07-EB44-823A-B35CCD2BDDE7}"/>
              </a:ext>
            </a:extLst>
          </p:cNvPr>
          <p:cNvSpPr txBox="1"/>
          <p:nvPr/>
        </p:nvSpPr>
        <p:spPr>
          <a:xfrm>
            <a:off x="4655181" y="1495298"/>
            <a:ext cx="84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Andale Mono" panose="020B0509000000000004" pitchFamily="49" charset="0"/>
              </a:rPr>
              <a:t>ABS</a:t>
            </a:r>
          </a:p>
          <a:p>
            <a:r>
              <a:rPr lang="it-IT" sz="1400">
                <a:latin typeface="Andale Mono" panose="020B0509000000000004" pitchFamily="49" charset="0"/>
              </a:rPr>
              <a:t>STOP</a:t>
            </a: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E9B05605-E2E8-E46F-36D1-95BA4D754372}"/>
              </a:ext>
            </a:extLst>
          </p:cNvPr>
          <p:cNvCxnSpPr/>
          <p:nvPr/>
        </p:nvCxnSpPr>
        <p:spPr>
          <a:xfrm>
            <a:off x="5252328" y="1892160"/>
            <a:ext cx="4908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0EE7E564-DD3E-A4F8-E71D-1538385E50EE}"/>
              </a:ext>
            </a:extLst>
          </p:cNvPr>
          <p:cNvCxnSpPr/>
          <p:nvPr/>
        </p:nvCxnSpPr>
        <p:spPr>
          <a:xfrm>
            <a:off x="5242785" y="1710408"/>
            <a:ext cx="4908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magine 12">
            <a:extLst>
              <a:ext uri="{FF2B5EF4-FFF2-40B4-BE49-F238E27FC236}">
                <a16:creationId xmlns:a16="http://schemas.microsoft.com/office/drawing/2014/main" id="{7F2E5C6D-45F8-D29B-2D68-DA02207AB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726" y="999590"/>
            <a:ext cx="4635586" cy="2506556"/>
          </a:xfrm>
          <a:prstGeom prst="rect">
            <a:avLst/>
          </a:prstGeom>
        </p:spPr>
      </p:pic>
      <p:pic>
        <p:nvPicPr>
          <p:cNvPr id="2" name="Immagine 2">
            <a:extLst>
              <a:ext uri="{FF2B5EF4-FFF2-40B4-BE49-F238E27FC236}">
                <a16:creationId xmlns:a16="http://schemas.microsoft.com/office/drawing/2014/main" id="{643B2AE4-8FFB-2A82-75DC-D6E819B5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472" y="3724004"/>
            <a:ext cx="4616066" cy="25130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FF2C3CD-918B-0FCF-7E4A-89FE70A8255B}"/>
              </a:ext>
            </a:extLst>
          </p:cNvPr>
          <p:cNvSpPr txBox="1"/>
          <p:nvPr/>
        </p:nvSpPr>
        <p:spPr>
          <a:xfrm>
            <a:off x="3682063" y="4518832"/>
            <a:ext cx="27909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ndale Mono"/>
              </a:rPr>
              <a:t>Media delle misure</a:t>
            </a:r>
          </a:p>
          <a:p>
            <a:r>
              <a:rPr lang="it-IT">
                <a:latin typeface="Andale Mono"/>
              </a:rPr>
              <a:t> ottenute:</a:t>
            </a:r>
          </a:p>
        </p:txBody>
      </p:sp>
      <p:sp>
        <p:nvSpPr>
          <p:cNvPr id="23" name="Cornice 22">
            <a:extLst>
              <a:ext uri="{FF2B5EF4-FFF2-40B4-BE49-F238E27FC236}">
                <a16:creationId xmlns:a16="http://schemas.microsoft.com/office/drawing/2014/main" id="{361D627F-A7B3-7340-3435-1ACB34894551}"/>
              </a:ext>
            </a:extLst>
          </p:cNvPr>
          <p:cNvSpPr/>
          <p:nvPr/>
        </p:nvSpPr>
        <p:spPr>
          <a:xfrm>
            <a:off x="3668506" y="4396028"/>
            <a:ext cx="2660681" cy="921904"/>
          </a:xfrm>
          <a:prstGeom prst="frame">
            <a:avLst>
              <a:gd name="adj1" fmla="val 6621"/>
            </a:avLst>
          </a:prstGeom>
          <a:solidFill>
            <a:srgbClr val="02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8E39B25-0EAF-7E71-4CF4-D114328F667A}"/>
              </a:ext>
            </a:extLst>
          </p:cNvPr>
          <p:cNvCxnSpPr>
            <a:cxnSpLocks/>
          </p:cNvCxnSpPr>
          <p:nvPr/>
        </p:nvCxnSpPr>
        <p:spPr>
          <a:xfrm>
            <a:off x="6531009" y="4868554"/>
            <a:ext cx="531664" cy="0"/>
          </a:xfrm>
          <a:prstGeom prst="straightConnector1">
            <a:avLst/>
          </a:prstGeom>
          <a:ln w="53975">
            <a:solidFill>
              <a:srgbClr val="027D3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91155EE-69AD-DEB6-5AF5-0727D0B7F729}"/>
              </a:ext>
            </a:extLst>
          </p:cNvPr>
          <p:cNvCxnSpPr>
            <a:cxnSpLocks/>
          </p:cNvCxnSpPr>
          <p:nvPr/>
        </p:nvCxnSpPr>
        <p:spPr>
          <a:xfrm flipH="1">
            <a:off x="3773347" y="1811040"/>
            <a:ext cx="659757" cy="0"/>
          </a:xfrm>
          <a:prstGeom prst="straightConnector1">
            <a:avLst/>
          </a:prstGeom>
          <a:ln w="53975">
            <a:solidFill>
              <a:srgbClr val="027D3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158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DFEF6CF4-F96B-3406-8865-C223B15A4923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14/16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475F080-B3BF-BC23-005B-FCCACA529D0C}"/>
              </a:ext>
            </a:extLst>
          </p:cNvPr>
          <p:cNvGrpSpPr/>
          <p:nvPr/>
        </p:nvGrpSpPr>
        <p:grpSpPr>
          <a:xfrm>
            <a:off x="0" y="0"/>
            <a:ext cx="11621245" cy="796071"/>
            <a:chOff x="131271" y="-128941"/>
            <a:chExt cx="11621245" cy="79607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131271" y="-128941"/>
              <a:ext cx="564642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800">
                  <a:solidFill>
                    <a:srgbClr val="E6EFE9"/>
                  </a:solidFill>
                  <a:latin typeface="Andale Mono"/>
                  <a:ea typeface="Verdana"/>
                  <a:cs typeface="Verdana" panose="020B0604030504040204" pitchFamily="34" charset="0"/>
                </a:rPr>
                <a:t>Analisi dei dati</a:t>
              </a:r>
              <a:endParaRPr lang="it-IT" sz="2800">
                <a:solidFill>
                  <a:srgbClr val="E6EFE9"/>
                </a:solidFill>
                <a:latin typeface="Andale Mono" panose="020B0509000000000004" pitchFamily="49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132015" y="267020"/>
              <a:ext cx="116205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 panose="020B0509000000000004" pitchFamily="49" charset="0"/>
                  <a:ea typeface="+mn-lt"/>
                  <a:cs typeface="+mn-lt"/>
                </a:rPr>
                <a:t>Analisi nel dominio delle frequenze, confronto tra le due modalità</a:t>
              </a:r>
              <a:endParaRPr lang="it-IT">
                <a:latin typeface="Andale Mono" panose="020B0509000000000004" pitchFamily="49" charset="0"/>
              </a:endParaRPr>
            </a:p>
          </p:txBody>
        </p:sp>
      </p:grpSp>
      <p:pic>
        <p:nvPicPr>
          <p:cNvPr id="3" name="Immagine 7">
            <a:extLst>
              <a:ext uri="{FF2B5EF4-FFF2-40B4-BE49-F238E27FC236}">
                <a16:creationId xmlns:a16="http://schemas.microsoft.com/office/drawing/2014/main" id="{166B892C-A29A-8787-6BF0-D5CD8F0C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6" y="1017532"/>
            <a:ext cx="4150120" cy="22943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magine 9">
            <a:extLst>
              <a:ext uri="{FF2B5EF4-FFF2-40B4-BE49-F238E27FC236}">
                <a16:creationId xmlns:a16="http://schemas.microsoft.com/office/drawing/2014/main" id="{06551072-7262-54D1-7134-97130988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3" y="3568740"/>
            <a:ext cx="4230828" cy="22943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C9CAEA-7476-A1A4-B994-DFD2B4632104}"/>
              </a:ext>
            </a:extLst>
          </p:cNvPr>
          <p:cNvSpPr txBox="1"/>
          <p:nvPr/>
        </p:nvSpPr>
        <p:spPr>
          <a:xfrm>
            <a:off x="4376826" y="1855376"/>
            <a:ext cx="16302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ndale Mono" panose="020B0509000000000004" pitchFamily="49" charset="0"/>
                <a:cs typeface="Calibri"/>
              </a:rPr>
              <a:t>Giroscopio modalità Stop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9FA724-748F-023C-DD6F-5745F4266880}"/>
              </a:ext>
            </a:extLst>
          </p:cNvPr>
          <p:cNvSpPr txBox="1"/>
          <p:nvPr/>
        </p:nvSpPr>
        <p:spPr>
          <a:xfrm>
            <a:off x="4410472" y="4393597"/>
            <a:ext cx="17299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latin typeface="Andale Mono" panose="020B0509000000000004" pitchFamily="49" charset="0"/>
                <a:cs typeface="Calibri"/>
              </a:rPr>
              <a:t>Giroscopio modalità ABS</a:t>
            </a:r>
          </a:p>
        </p:txBody>
      </p:sp>
      <p:pic>
        <p:nvPicPr>
          <p:cNvPr id="14" name="Immagine 14">
            <a:extLst>
              <a:ext uri="{FF2B5EF4-FFF2-40B4-BE49-F238E27FC236}">
                <a16:creationId xmlns:a16="http://schemas.microsoft.com/office/drawing/2014/main" id="{BCA0CEBB-B88F-6765-D50D-2C832BE0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30" y="1014825"/>
            <a:ext cx="4185990" cy="23033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Cornice 14">
            <a:extLst>
              <a:ext uri="{FF2B5EF4-FFF2-40B4-BE49-F238E27FC236}">
                <a16:creationId xmlns:a16="http://schemas.microsoft.com/office/drawing/2014/main" id="{A4520857-5508-D763-C187-F645D52B987B}"/>
              </a:ext>
            </a:extLst>
          </p:cNvPr>
          <p:cNvSpPr/>
          <p:nvPr/>
        </p:nvSpPr>
        <p:spPr>
          <a:xfrm>
            <a:off x="4409933" y="4300946"/>
            <a:ext cx="1562916" cy="986261"/>
          </a:xfrm>
          <a:prstGeom prst="frame">
            <a:avLst>
              <a:gd name="adj1" fmla="val 3326"/>
            </a:avLst>
          </a:prstGeom>
          <a:solidFill>
            <a:srgbClr val="02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6" name="Immagine 17">
            <a:extLst>
              <a:ext uri="{FF2B5EF4-FFF2-40B4-BE49-F238E27FC236}">
                <a16:creationId xmlns:a16="http://schemas.microsoft.com/office/drawing/2014/main" id="{ED1D5EDA-1BD2-4047-74C7-96FB3C185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327" y="3719662"/>
            <a:ext cx="4141153" cy="22585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Cornice 17">
            <a:extLst>
              <a:ext uri="{FF2B5EF4-FFF2-40B4-BE49-F238E27FC236}">
                <a16:creationId xmlns:a16="http://schemas.microsoft.com/office/drawing/2014/main" id="{2327C77B-726A-CA55-F066-601F570FBF2E}"/>
              </a:ext>
            </a:extLst>
          </p:cNvPr>
          <p:cNvSpPr/>
          <p:nvPr/>
        </p:nvSpPr>
        <p:spPr>
          <a:xfrm>
            <a:off x="10301690" y="4226133"/>
            <a:ext cx="1832907" cy="1123400"/>
          </a:xfrm>
          <a:prstGeom prst="frame">
            <a:avLst>
              <a:gd name="adj1" fmla="val 3728"/>
            </a:avLst>
          </a:prstGeom>
          <a:solidFill>
            <a:srgbClr val="02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Andale Mono" panose="020B0509000000000004" pitchFamily="49" charset="0"/>
                <a:cs typeface="Calibri"/>
              </a:rPr>
              <a:t>Accelerometro</a:t>
            </a:r>
          </a:p>
          <a:p>
            <a:pPr algn="ctr"/>
            <a:r>
              <a:rPr lang="it-IT">
                <a:solidFill>
                  <a:schemeClr val="tx1"/>
                </a:solidFill>
                <a:latin typeface="Andale Mono" panose="020B0509000000000004" pitchFamily="49" charset="0"/>
                <a:cs typeface="Calibri"/>
              </a:rPr>
              <a:t>modalità ABS</a:t>
            </a:r>
          </a:p>
        </p:txBody>
      </p:sp>
      <p:sp>
        <p:nvSpPr>
          <p:cNvPr id="21" name="Cornice 20">
            <a:extLst>
              <a:ext uri="{FF2B5EF4-FFF2-40B4-BE49-F238E27FC236}">
                <a16:creationId xmlns:a16="http://schemas.microsoft.com/office/drawing/2014/main" id="{BE6ED4CE-849A-E022-8052-69C1849077AD}"/>
              </a:ext>
            </a:extLst>
          </p:cNvPr>
          <p:cNvSpPr/>
          <p:nvPr/>
        </p:nvSpPr>
        <p:spPr>
          <a:xfrm>
            <a:off x="10449592" y="1936136"/>
            <a:ext cx="1675128" cy="1375781"/>
          </a:xfrm>
          <a:prstGeom prst="frame">
            <a:avLst>
              <a:gd name="adj1" fmla="val 3326"/>
            </a:avLst>
          </a:prstGeom>
          <a:solidFill>
            <a:srgbClr val="02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9E04544-E8EF-B930-7212-D28C54D8813F}"/>
              </a:ext>
            </a:extLst>
          </p:cNvPr>
          <p:cNvSpPr txBox="1"/>
          <p:nvPr/>
        </p:nvSpPr>
        <p:spPr>
          <a:xfrm>
            <a:off x="10358840" y="1991623"/>
            <a:ext cx="1779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  <a:latin typeface="Andale Mono" panose="020B0509000000000004" pitchFamily="49" charset="0"/>
                <a:cs typeface="Calibri"/>
              </a:rPr>
              <a:t>Accelerometro</a:t>
            </a:r>
          </a:p>
          <a:p>
            <a:pPr algn="ctr"/>
            <a:r>
              <a:rPr lang="it-IT" dirty="0">
                <a:solidFill>
                  <a:schemeClr val="tx1"/>
                </a:solidFill>
                <a:latin typeface="Andale Mono" panose="020B0509000000000004" pitchFamily="49" charset="0"/>
                <a:cs typeface="Calibri"/>
              </a:rPr>
              <a:t>modalità Stop</a:t>
            </a:r>
          </a:p>
        </p:txBody>
      </p:sp>
      <p:sp>
        <p:nvSpPr>
          <p:cNvPr id="6" name="Cornice 5">
            <a:extLst>
              <a:ext uri="{FF2B5EF4-FFF2-40B4-BE49-F238E27FC236}">
                <a16:creationId xmlns:a16="http://schemas.microsoft.com/office/drawing/2014/main" id="{62742C8E-E075-41F2-6538-9291643845E0}"/>
              </a:ext>
            </a:extLst>
          </p:cNvPr>
          <p:cNvSpPr/>
          <p:nvPr/>
        </p:nvSpPr>
        <p:spPr>
          <a:xfrm>
            <a:off x="4414408" y="1743655"/>
            <a:ext cx="1553391" cy="1035051"/>
          </a:xfrm>
          <a:prstGeom prst="frame">
            <a:avLst>
              <a:gd name="adj1" fmla="val 3326"/>
            </a:avLst>
          </a:prstGeom>
          <a:solidFill>
            <a:srgbClr val="02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03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2543ED92-4772-B9F2-43D5-67135E50FB24}"/>
              </a:ext>
            </a:extLst>
          </p:cNvPr>
          <p:cNvSpPr/>
          <p:nvPr/>
        </p:nvSpPr>
        <p:spPr>
          <a:xfrm>
            <a:off x="-1" y="-955"/>
            <a:ext cx="12195741" cy="790201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15/16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614B26-4BF3-6712-D223-07FC6687FEBB}"/>
              </a:ext>
            </a:extLst>
          </p:cNvPr>
          <p:cNvSpPr txBox="1"/>
          <p:nvPr/>
        </p:nvSpPr>
        <p:spPr>
          <a:xfrm>
            <a:off x="863600" y="2341752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Scelta, sviluppo e setup sperimentale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D549F6-1EDE-BF42-ACB7-FF5C48AD2676}"/>
              </a:ext>
            </a:extLst>
          </p:cNvPr>
          <p:cNvSpPr txBox="1"/>
          <p:nvPr/>
        </p:nvSpPr>
        <p:spPr>
          <a:xfrm>
            <a:off x="927100" y="305966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Analisi matematica modello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B384DC-F1DA-F317-2ECC-D2B8C24ADCA4}"/>
              </a:ext>
            </a:extLst>
          </p:cNvPr>
          <p:cNvSpPr txBox="1"/>
          <p:nvPr/>
        </p:nvSpPr>
        <p:spPr>
          <a:xfrm>
            <a:off x="927100" y="442422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027D34"/>
                </a:solidFill>
                <a:latin typeface="Andale Mono" panose="020B0509000000000004" pitchFamily="49" charset="0"/>
              </a:rPr>
              <a:t>Conclusione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EABF3F-F5CA-221D-A781-718236B1CC3D}"/>
              </a:ext>
            </a:extLst>
          </p:cNvPr>
          <p:cNvSpPr txBox="1"/>
          <p:nvPr/>
        </p:nvSpPr>
        <p:spPr>
          <a:xfrm>
            <a:off x="927100" y="3727060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Analisi dei dati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00EBA2D-1F5C-1DB8-ACE1-85E4F8BE048F}"/>
              </a:ext>
            </a:extLst>
          </p:cNvPr>
          <p:cNvSpPr txBox="1"/>
          <p:nvPr/>
        </p:nvSpPr>
        <p:spPr>
          <a:xfrm>
            <a:off x="508000" y="4431992"/>
            <a:ext cx="355600" cy="369332"/>
          </a:xfrm>
          <a:prstGeom prst="rect">
            <a:avLst/>
          </a:prstGeom>
          <a:solidFill>
            <a:srgbClr val="027D34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4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3E0500D-18C0-4F01-F715-64774AD35188}"/>
              </a:ext>
            </a:extLst>
          </p:cNvPr>
          <p:cNvSpPr txBox="1"/>
          <p:nvPr/>
        </p:nvSpPr>
        <p:spPr>
          <a:xfrm>
            <a:off x="508000" y="3716870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4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E2EB58D-DE62-A19E-0E01-7C1F3153B47B}"/>
              </a:ext>
            </a:extLst>
          </p:cNvPr>
          <p:cNvSpPr txBox="1"/>
          <p:nvPr/>
        </p:nvSpPr>
        <p:spPr>
          <a:xfrm>
            <a:off x="508000" y="3062349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2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0AE07E-93C8-85E2-558D-12AD5B437BA5}"/>
              </a:ext>
            </a:extLst>
          </p:cNvPr>
          <p:cNvSpPr txBox="1"/>
          <p:nvPr/>
        </p:nvSpPr>
        <p:spPr>
          <a:xfrm>
            <a:off x="508000" y="2336718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1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1845D0F-6617-3DB7-1F06-49D54B6D7D4C}"/>
              </a:ext>
            </a:extLst>
          </p:cNvPr>
          <p:cNvSpPr txBox="1"/>
          <p:nvPr/>
        </p:nvSpPr>
        <p:spPr>
          <a:xfrm>
            <a:off x="0" y="0"/>
            <a:ext cx="56464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ndale Mono" panose="020B0509000000000004" pitchFamily="49" charset="0"/>
                <a:ea typeface="+mn-lt"/>
                <a:cs typeface="+mn-lt"/>
              </a:rPr>
              <a:t>Programma del progetto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141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A54B4E6-FD31-6962-19B4-416A5D303A50}"/>
              </a:ext>
            </a:extLst>
          </p:cNvPr>
          <p:cNvSpPr/>
          <p:nvPr/>
        </p:nvSpPr>
        <p:spPr>
          <a:xfrm>
            <a:off x="-1" y="-955"/>
            <a:ext cx="12195741" cy="790201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16/16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7685AA-D901-2146-9981-82A021D90408}"/>
              </a:ext>
            </a:extLst>
          </p:cNvPr>
          <p:cNvGrpSpPr/>
          <p:nvPr/>
        </p:nvGrpSpPr>
        <p:grpSpPr>
          <a:xfrm>
            <a:off x="0" y="0"/>
            <a:ext cx="5646420" cy="791023"/>
            <a:chOff x="143382" y="-52572"/>
            <a:chExt cx="5646420" cy="791023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143382" y="-52572"/>
              <a:ext cx="5646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>
                  <a:solidFill>
                    <a:schemeClr val="bg1"/>
                  </a:solidFill>
                  <a:latin typeface="Andale Mono" panose="020B0509000000000004" pitchFamily="49" charset="0"/>
                  <a:ea typeface="Verdana" panose="020B0604030504040204" pitchFamily="34" charset="0"/>
                  <a:cs typeface="Verdana" panose="020B0604030504040204" pitchFamily="34" charset="0"/>
                </a:rPr>
                <a:t>Conclusione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143382" y="338341"/>
              <a:ext cx="283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 panose="020B0509000000000004" pitchFamily="49" charset="0"/>
                  <a:ea typeface="Verdana" panose="020B0604030504040204" pitchFamily="34" charset="0"/>
                  <a:cs typeface="Verdana" panose="020B0604030504040204" pitchFamily="34" charset="0"/>
                </a:rPr>
                <a:t>Video</a:t>
              </a:r>
            </a:p>
          </p:txBody>
        </p:sp>
      </p:grpSp>
      <p:pic>
        <p:nvPicPr>
          <p:cNvPr id="3" name="Registrazione schermo 2023-02-23 alle 11.53.06">
            <a:hlinkClick r:id="" action="ppaction://media"/>
            <a:extLst>
              <a:ext uri="{FF2B5EF4-FFF2-40B4-BE49-F238E27FC236}">
                <a16:creationId xmlns:a16="http://schemas.microsoft.com/office/drawing/2014/main" id="{EE90915B-457E-ECC4-1CE2-AE86A8061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367" y="1281755"/>
            <a:ext cx="11613266" cy="4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1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FE56F8C-AB09-3795-512C-AFFC3CB1FFBC}"/>
              </a:ext>
            </a:extLst>
          </p:cNvPr>
          <p:cNvSpPr/>
          <p:nvPr/>
        </p:nvSpPr>
        <p:spPr>
          <a:xfrm>
            <a:off x="-1" y="0"/>
            <a:ext cx="12190186" cy="781021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sz="2800">
              <a:latin typeface="Andale Mono"/>
              <a:cs typeface="Calibri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1/16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1123DC-C0F6-8F9C-DD69-B40E1BF40109}"/>
              </a:ext>
            </a:extLst>
          </p:cNvPr>
          <p:cNvSpPr txBox="1"/>
          <p:nvPr/>
        </p:nvSpPr>
        <p:spPr>
          <a:xfrm>
            <a:off x="571500" y="584775"/>
            <a:ext cx="28346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2000">
              <a:solidFill>
                <a:srgbClr val="E6EFE9"/>
              </a:solidFill>
              <a:latin typeface="Andale Mono" panose="020B0509000000000004" pitchFamily="49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614B26-4BF3-6712-D223-07FC6687FEBB}"/>
              </a:ext>
            </a:extLst>
          </p:cNvPr>
          <p:cNvSpPr txBox="1"/>
          <p:nvPr/>
        </p:nvSpPr>
        <p:spPr>
          <a:xfrm>
            <a:off x="863600" y="2341752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27D34"/>
                </a:solidFill>
                <a:latin typeface="Andale Mono" panose="020B0509000000000004" pitchFamily="49" charset="0"/>
              </a:rPr>
              <a:t>Scelta, sviluppo e setup sperimentale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D549F6-1EDE-BF42-ACB7-FF5C48AD2676}"/>
              </a:ext>
            </a:extLst>
          </p:cNvPr>
          <p:cNvSpPr txBox="1"/>
          <p:nvPr/>
        </p:nvSpPr>
        <p:spPr>
          <a:xfrm>
            <a:off x="863600" y="3043424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Analisi matematica modello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B384DC-F1DA-F317-2ECC-D2B8C24ADCA4}"/>
              </a:ext>
            </a:extLst>
          </p:cNvPr>
          <p:cNvSpPr txBox="1"/>
          <p:nvPr/>
        </p:nvSpPr>
        <p:spPr>
          <a:xfrm>
            <a:off x="927100" y="442422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Conclusione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EABF3F-F5CA-221D-A781-718236B1CC3D}"/>
              </a:ext>
            </a:extLst>
          </p:cNvPr>
          <p:cNvSpPr txBox="1"/>
          <p:nvPr/>
        </p:nvSpPr>
        <p:spPr>
          <a:xfrm>
            <a:off x="927100" y="3727060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Analisi dei dati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4F7D90-E18D-525A-1786-2DEBBB7B953D}"/>
              </a:ext>
            </a:extLst>
          </p:cNvPr>
          <p:cNvSpPr txBox="1"/>
          <p:nvPr/>
        </p:nvSpPr>
        <p:spPr>
          <a:xfrm>
            <a:off x="508000" y="2339016"/>
            <a:ext cx="355600" cy="369332"/>
          </a:xfrm>
          <a:prstGeom prst="rect">
            <a:avLst/>
          </a:prstGeom>
          <a:solidFill>
            <a:srgbClr val="055623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00EBA2D-1F5C-1DB8-ACE1-85E4F8BE048F}"/>
              </a:ext>
            </a:extLst>
          </p:cNvPr>
          <p:cNvSpPr txBox="1"/>
          <p:nvPr/>
        </p:nvSpPr>
        <p:spPr>
          <a:xfrm>
            <a:off x="508000" y="3069708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2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3E0500D-18C0-4F01-F715-64774AD35188}"/>
              </a:ext>
            </a:extLst>
          </p:cNvPr>
          <p:cNvSpPr txBox="1"/>
          <p:nvPr/>
        </p:nvSpPr>
        <p:spPr>
          <a:xfrm>
            <a:off x="508000" y="4424228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4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E2EB58D-DE62-A19E-0E01-7C1F3153B47B}"/>
              </a:ext>
            </a:extLst>
          </p:cNvPr>
          <p:cNvSpPr txBox="1"/>
          <p:nvPr/>
        </p:nvSpPr>
        <p:spPr>
          <a:xfrm>
            <a:off x="508000" y="3756836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3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62694E-BE0C-6A67-C7B6-DFE33A173853}"/>
              </a:ext>
            </a:extLst>
          </p:cNvPr>
          <p:cNvSpPr txBox="1"/>
          <p:nvPr/>
        </p:nvSpPr>
        <p:spPr>
          <a:xfrm>
            <a:off x="0" y="0"/>
            <a:ext cx="69659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ndale Mono"/>
                <a:ea typeface="+mn-lt"/>
                <a:cs typeface="+mn-lt"/>
              </a:rPr>
              <a:t>Programma del progetto</a:t>
            </a:r>
            <a:endParaRPr lang="it-IT" sz="2800">
              <a:solidFill>
                <a:schemeClr val="bg1"/>
              </a:solidFill>
              <a:latin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28122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E9925C5-5E16-77F5-2F46-511CEC4944CC}"/>
              </a:ext>
            </a:extLst>
          </p:cNvPr>
          <p:cNvSpPr/>
          <p:nvPr/>
        </p:nvSpPr>
        <p:spPr>
          <a:xfrm>
            <a:off x="-1" y="-955"/>
            <a:ext cx="12192907" cy="799381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2/16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2BD5985-9980-BEE0-9813-F8FE1C62E2A2}"/>
              </a:ext>
            </a:extLst>
          </p:cNvPr>
          <p:cNvGrpSpPr/>
          <p:nvPr/>
        </p:nvGrpSpPr>
        <p:grpSpPr>
          <a:xfrm>
            <a:off x="0" y="0"/>
            <a:ext cx="8994531" cy="794881"/>
            <a:chOff x="0" y="0"/>
            <a:chExt cx="8994531" cy="794881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0" y="0"/>
              <a:ext cx="8994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>
                  <a:solidFill>
                    <a:schemeClr val="bg1"/>
                  </a:solidFill>
                  <a:latin typeface="Andale Mono" panose="020B0509000000000004" pitchFamily="49" charset="0"/>
                </a:rPr>
                <a:t>Scelta, sviluppo e setup sperimentale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4590" y="394771"/>
              <a:ext cx="283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 panose="020B0509000000000004" pitchFamily="49" charset="0"/>
                  <a:ea typeface="Verdana" panose="020B0604030504040204" pitchFamily="34" charset="0"/>
                  <a:cs typeface="Verdana" panose="020B0604030504040204" pitchFamily="34" charset="0"/>
                </a:rPr>
                <a:t>La nostra scelta</a:t>
              </a: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BCA867-EAE2-439B-06B5-9A4D99492875}"/>
              </a:ext>
            </a:extLst>
          </p:cNvPr>
          <p:cNvSpPr txBox="1"/>
          <p:nvPr/>
        </p:nvSpPr>
        <p:spPr>
          <a:xfrm>
            <a:off x="523271" y="1228751"/>
            <a:ext cx="1048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Realizzazione pratica di un </a:t>
            </a:r>
            <a:r>
              <a:rPr lang="it-IT" err="1">
                <a:latin typeface="Andale Mono" panose="020B0509000000000004" pitchFamily="49" charset="0"/>
              </a:rPr>
              <a:t>uniciclo</a:t>
            </a:r>
            <a:r>
              <a:rPr lang="it-IT">
                <a:latin typeface="Andale Mono" panose="020B0509000000000004" pitchFamily="49" charset="0"/>
              </a:rPr>
              <a:t> a tre ruote controllato con Arduino</a:t>
            </a:r>
          </a:p>
        </p:txBody>
      </p:sp>
      <p:pic>
        <p:nvPicPr>
          <p:cNvPr id="3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201DE757-D758-9F7A-3AD8-7917ABCA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09" y="2130873"/>
            <a:ext cx="2360250" cy="1625950"/>
          </a:xfrm>
          <a:prstGeom prst="rect">
            <a:avLst/>
          </a:prstGeom>
        </p:spPr>
      </p:pic>
      <p:pic>
        <p:nvPicPr>
          <p:cNvPr id="15" name="Immagine 14" descr="Immagine che contiene edificio, dilegno, tetto, bosco&#10;&#10;Descrizione generata automaticamente">
            <a:extLst>
              <a:ext uri="{FF2B5EF4-FFF2-40B4-BE49-F238E27FC236}">
                <a16:creationId xmlns:a16="http://schemas.microsoft.com/office/drawing/2014/main" id="{04AD3423-B834-9E4C-F42E-3F791419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1" y="2076940"/>
            <a:ext cx="2680136" cy="1625949"/>
          </a:xfrm>
          <a:prstGeom prst="rect">
            <a:avLst/>
          </a:prstGeom>
        </p:spPr>
      </p:pic>
      <p:pic>
        <p:nvPicPr>
          <p:cNvPr id="17" name="Immagine 16" descr="Immagine che contiene trasporto, volante&#10;&#10;Descrizione generata automaticamente">
            <a:extLst>
              <a:ext uri="{FF2B5EF4-FFF2-40B4-BE49-F238E27FC236}">
                <a16:creationId xmlns:a16="http://schemas.microsoft.com/office/drawing/2014/main" id="{C1FEE4CC-F924-AF6A-5C19-CD1D87192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39" y="3837981"/>
            <a:ext cx="757944" cy="776208"/>
          </a:xfrm>
          <a:prstGeom prst="rect">
            <a:avLst/>
          </a:prstGeom>
        </p:spPr>
      </p:pic>
      <p:pic>
        <p:nvPicPr>
          <p:cNvPr id="18" name="Immagine 17" descr="Immagine che contiene trasporto, volante&#10;&#10;Descrizione generata automaticamente">
            <a:extLst>
              <a:ext uri="{FF2B5EF4-FFF2-40B4-BE49-F238E27FC236}">
                <a16:creationId xmlns:a16="http://schemas.microsoft.com/office/drawing/2014/main" id="{1880A352-C969-AD93-6214-349817EE4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651" y="3836536"/>
            <a:ext cx="757945" cy="776209"/>
          </a:xfrm>
          <a:prstGeom prst="rect">
            <a:avLst/>
          </a:prstGeom>
        </p:spPr>
      </p:pic>
      <p:sp>
        <p:nvSpPr>
          <p:cNvPr id="19" name="Più 18">
            <a:extLst>
              <a:ext uri="{FF2B5EF4-FFF2-40B4-BE49-F238E27FC236}">
                <a16:creationId xmlns:a16="http://schemas.microsoft.com/office/drawing/2014/main" id="{FF418667-92BA-9786-ECF1-58A5ACCD9F88}"/>
              </a:ext>
            </a:extLst>
          </p:cNvPr>
          <p:cNvSpPr/>
          <p:nvPr/>
        </p:nvSpPr>
        <p:spPr>
          <a:xfrm>
            <a:off x="3417526" y="2335441"/>
            <a:ext cx="998944" cy="1140603"/>
          </a:xfrm>
          <a:prstGeom prst="mathPlus">
            <a:avLst/>
          </a:prstGeom>
          <a:solidFill>
            <a:srgbClr val="CD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Uguale 19">
            <a:extLst>
              <a:ext uri="{FF2B5EF4-FFF2-40B4-BE49-F238E27FC236}">
                <a16:creationId xmlns:a16="http://schemas.microsoft.com/office/drawing/2014/main" id="{7125BCD6-A75F-889D-08AD-7EB983B9A1AE}"/>
              </a:ext>
            </a:extLst>
          </p:cNvPr>
          <p:cNvSpPr/>
          <p:nvPr/>
        </p:nvSpPr>
        <p:spPr>
          <a:xfrm>
            <a:off x="7137467" y="2324778"/>
            <a:ext cx="1089700" cy="1171359"/>
          </a:xfrm>
          <a:prstGeom prst="mathEqual">
            <a:avLst/>
          </a:prstGeom>
          <a:solidFill>
            <a:srgbClr val="CD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2" name="Immagine 21" descr="Immagine che contiene testo, computer, interni, tavolo&#10;&#10;Descrizione generata automaticamente">
            <a:extLst>
              <a:ext uri="{FF2B5EF4-FFF2-40B4-BE49-F238E27FC236}">
                <a16:creationId xmlns:a16="http://schemas.microsoft.com/office/drawing/2014/main" id="{FA868A6A-5EEF-A3A5-8607-E1A3314048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10" t="10522" r="7643" b="19214"/>
          <a:stretch/>
        </p:blipFill>
        <p:spPr>
          <a:xfrm>
            <a:off x="8408246" y="1897098"/>
            <a:ext cx="3018205" cy="219551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9D88BFE-4235-8C01-778F-4379800034D0}"/>
              </a:ext>
            </a:extLst>
          </p:cNvPr>
          <p:cNvSpPr txBox="1"/>
          <p:nvPr/>
        </p:nvSpPr>
        <p:spPr>
          <a:xfrm>
            <a:off x="1289538" y="5139746"/>
            <a:ext cx="9716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Con l’obiettivo, dopo la realizzazione, di studiare le vibrazioni in due modalità di frenata: STOP e ABS</a:t>
            </a:r>
          </a:p>
        </p:txBody>
      </p:sp>
    </p:spTree>
    <p:extLst>
      <p:ext uri="{BB962C8B-B14F-4D97-AF65-F5344CB8AC3E}">
        <p14:creationId xmlns:p14="http://schemas.microsoft.com/office/powerpoint/2010/main" val="193696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3B9C885-5978-2DAB-0F6A-B36EECF23F39}"/>
              </a:ext>
            </a:extLst>
          </p:cNvPr>
          <p:cNvSpPr/>
          <p:nvPr/>
        </p:nvSpPr>
        <p:spPr>
          <a:xfrm>
            <a:off x="-1" y="901"/>
            <a:ext cx="12191321" cy="788345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3/16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68B0EF-D6D4-E04D-EFFA-21B5DD85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5" y="1295686"/>
            <a:ext cx="3334852" cy="23579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552458-E277-C43D-E067-9DF408AF40CA}"/>
              </a:ext>
            </a:extLst>
          </p:cNvPr>
          <p:cNvSpPr txBox="1"/>
          <p:nvPr/>
        </p:nvSpPr>
        <p:spPr>
          <a:xfrm>
            <a:off x="5615354" y="1563857"/>
            <a:ext cx="5510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Per la costruzione del telaio, abbiamo scelto di disegnare una sagoma da poter seguire durante l’intaglio del compensato da 4mm.</a:t>
            </a:r>
          </a:p>
          <a:p>
            <a:r>
              <a:rPr lang="it-IT">
                <a:latin typeface="Andale Mono" panose="020B0509000000000004" pitchFamily="49" charset="0"/>
              </a:rPr>
              <a:t>Abbiamo optato per un design molto semplice con paraurti anteriore e posteriore.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A2E35F-9732-4549-5FF5-C2E233BDBA57}"/>
              </a:ext>
            </a:extLst>
          </p:cNvPr>
          <p:cNvSpPr txBox="1"/>
          <p:nvPr/>
        </p:nvSpPr>
        <p:spPr>
          <a:xfrm>
            <a:off x="5429740" y="4373529"/>
            <a:ext cx="6101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A causa dell’ingombro del pacco batterie a 12V, abbiamo scelto di costruire un secondo «piano» per aver più spazio a disposizione</a:t>
            </a:r>
          </a:p>
        </p:txBody>
      </p:sp>
      <p:pic>
        <p:nvPicPr>
          <p:cNvPr id="19" name="Immagine 18" descr="Immagine che contiene pavimento&#10;&#10;Descrizione generata automaticamente">
            <a:extLst>
              <a:ext uri="{FF2B5EF4-FFF2-40B4-BE49-F238E27FC236}">
                <a16:creationId xmlns:a16="http://schemas.microsoft.com/office/drawing/2014/main" id="{4EF61A93-A58A-232B-57EE-52492FBB5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6" t="-12492" r="-9890" b="28226"/>
          <a:stretch/>
        </p:blipFill>
        <p:spPr>
          <a:xfrm>
            <a:off x="1313366" y="3654034"/>
            <a:ext cx="3345574" cy="2362319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1396D292-E66B-A54B-C731-82CF2C217630}"/>
              </a:ext>
            </a:extLst>
          </p:cNvPr>
          <p:cNvGrpSpPr/>
          <p:nvPr/>
        </p:nvGrpSpPr>
        <p:grpSpPr>
          <a:xfrm>
            <a:off x="-1234" y="0"/>
            <a:ext cx="10939310" cy="806736"/>
            <a:chOff x="135796" y="8500"/>
            <a:chExt cx="9499540" cy="806736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135796" y="415126"/>
              <a:ext cx="2834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 panose="020B0509000000000004" pitchFamily="49" charset="0"/>
                  <a:ea typeface="Verdana" panose="020B0604030504040204" pitchFamily="34" charset="0"/>
                  <a:cs typeface="Verdana" panose="020B0604030504040204" pitchFamily="34" charset="0"/>
                </a:rPr>
                <a:t>Sviluppo telaio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DB4AAE0-CEC4-26E1-3663-5DAD367A5EA7}"/>
                </a:ext>
              </a:extLst>
            </p:cNvPr>
            <p:cNvSpPr txBox="1"/>
            <p:nvPr/>
          </p:nvSpPr>
          <p:spPr>
            <a:xfrm>
              <a:off x="137030" y="8500"/>
              <a:ext cx="9498306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sz="2800" dirty="0">
                  <a:solidFill>
                    <a:schemeClr val="bg1"/>
                  </a:solidFill>
                  <a:latin typeface="Andale Mono"/>
                  <a:cs typeface="Calibri"/>
                </a:rPr>
                <a:t>Scelta, sviluppo e setup sperimentale</a:t>
              </a:r>
              <a:endParaRPr lang="it-IT" sz="2800" dirty="0">
                <a:solidFill>
                  <a:schemeClr val="bg1"/>
                </a:solidFill>
                <a:latin typeface="Andale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73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5D74800-EE6E-62CB-F2A9-129F562B8BC1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4/16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7D90F3B6-A296-49DB-6555-D8D56E920FB1}"/>
              </a:ext>
            </a:extLst>
          </p:cNvPr>
          <p:cNvGrpSpPr/>
          <p:nvPr/>
        </p:nvGrpSpPr>
        <p:grpSpPr>
          <a:xfrm>
            <a:off x="0" y="0"/>
            <a:ext cx="10960100" cy="801180"/>
            <a:chOff x="93383" y="-127363"/>
            <a:chExt cx="10960100" cy="80118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93383" y="-127363"/>
              <a:ext cx="1096010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800">
                  <a:solidFill>
                    <a:schemeClr val="bg1"/>
                  </a:solidFill>
                  <a:latin typeface="Andale Mono" panose="020B0509000000000004" pitchFamily="49" charset="0"/>
                </a:rPr>
                <a:t>Scelta, sviluppo e setup sperimentale</a:t>
              </a:r>
              <a:endParaRPr lang="it-IT">
                <a:cs typeface="Calibri" panose="020F0502020204030204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93383" y="273707"/>
              <a:ext cx="432874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 panose="020B0509000000000004" pitchFamily="49" charset="0"/>
                  <a:ea typeface="Verdana" panose="020B0604030504040204" pitchFamily="34" charset="0"/>
                  <a:cs typeface="Verdana" panose="020B0604030504040204" pitchFamily="34" charset="0"/>
                </a:rPr>
                <a:t>Sviluppo controllo Arduino</a:t>
              </a:r>
              <a:endParaRPr lang="it-IT">
                <a:cs typeface="Calibri" panose="020F0502020204030204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66DFC902-1070-CE45-56E2-15C76221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493" y="1132209"/>
            <a:ext cx="7772400" cy="485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9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92ECB1CB-13A4-711B-EFE6-BC02CC3DE2FD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5/16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F460B36-0A2E-0401-081D-DB2144E60812}"/>
              </a:ext>
            </a:extLst>
          </p:cNvPr>
          <p:cNvGrpSpPr/>
          <p:nvPr/>
        </p:nvGrpSpPr>
        <p:grpSpPr>
          <a:xfrm>
            <a:off x="0" y="0"/>
            <a:ext cx="10960100" cy="801408"/>
            <a:chOff x="93383" y="-146946"/>
            <a:chExt cx="10960100" cy="801408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93383" y="-146946"/>
              <a:ext cx="109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>
                  <a:solidFill>
                    <a:schemeClr val="bg1"/>
                  </a:solidFill>
                  <a:latin typeface="Andale Mono" panose="020B0509000000000004" pitchFamily="49" charset="0"/>
                </a:rPr>
                <a:t>Scelta, sviluppo e setup sperimentale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93383" y="254352"/>
              <a:ext cx="4328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 panose="020B0509000000000004" pitchFamily="49" charset="0"/>
                  <a:ea typeface="Verdana" panose="020B0604030504040204" pitchFamily="34" charset="0"/>
                  <a:cs typeface="Verdana" panose="020B0604030504040204" pitchFamily="34" charset="0"/>
                </a:rPr>
                <a:t>Sviluppo controllo Arduino</a:t>
              </a: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0737B2-464D-0336-F7A5-102405E257CF}"/>
              </a:ext>
            </a:extLst>
          </p:cNvPr>
          <p:cNvSpPr txBox="1"/>
          <p:nvPr/>
        </p:nvSpPr>
        <p:spPr>
          <a:xfrm>
            <a:off x="477999" y="1009966"/>
            <a:ext cx="1069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Per lo sviluppo dei codici Arduino sono state utilizzate diverse librerie. 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9B57C1-73EC-E75F-8235-A49E5DC3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42" y="1378777"/>
            <a:ext cx="3022600" cy="9525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D3F096-0A03-3C5C-EDEE-8C54A19AF733}"/>
              </a:ext>
            </a:extLst>
          </p:cNvPr>
          <p:cNvSpPr txBox="1"/>
          <p:nvPr/>
        </p:nvSpPr>
        <p:spPr>
          <a:xfrm>
            <a:off x="479212" y="2386900"/>
            <a:ext cx="107806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Abbiamo due diversi codici, uno per la frenata STOP e uno per la frenata 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ndale Mono" panose="020B0509000000000004" pitchFamily="49" charset="0"/>
              </a:rPr>
              <a:t>Nel codice della frenata STOP vengono disattivati, in feedback alla distanza, i PWM dei motori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ndale Mono" panose="020B0509000000000004" pitchFamily="49" charset="0"/>
              </a:rPr>
              <a:t>Nel caso della frenata ABS, vengono modulati, tramite un PID, i PWM dei motori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7DC1C71-C6B1-752C-7396-F974E571B2B0}"/>
              </a:ext>
            </a:extLst>
          </p:cNvPr>
          <p:cNvSpPr txBox="1"/>
          <p:nvPr/>
        </p:nvSpPr>
        <p:spPr>
          <a:xfrm>
            <a:off x="479212" y="3964418"/>
            <a:ext cx="11053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L’attivazione dei motori può essere effettuata con una </a:t>
            </a:r>
            <a:r>
              <a:rPr lang="it-IT" b="1" err="1">
                <a:latin typeface="Andale Mono" panose="020B0509000000000004" pitchFamily="49" charset="0"/>
              </a:rPr>
              <a:t>digitalWrite</a:t>
            </a:r>
            <a:r>
              <a:rPr lang="it-IT" b="1">
                <a:latin typeface="Andale Mono" panose="020B0509000000000004" pitchFamily="49" charset="0"/>
              </a:rPr>
              <a:t>(), </a:t>
            </a:r>
            <a:r>
              <a:rPr lang="it-IT">
                <a:latin typeface="Andale Mono" panose="020B0509000000000004" pitchFamily="49" charset="0"/>
              </a:rPr>
              <a:t>specificando se la tensione deve uscire su </a:t>
            </a:r>
            <a:r>
              <a:rPr lang="it-IT" err="1">
                <a:latin typeface="Andale Mono" panose="020B0509000000000004" pitchFamily="49" charset="0"/>
              </a:rPr>
              <a:t>forward</a:t>
            </a:r>
            <a:r>
              <a:rPr lang="it-IT">
                <a:latin typeface="Andale Mono" panose="020B0509000000000004" pitchFamily="49" charset="0"/>
              </a:rPr>
              <a:t> o </a:t>
            </a:r>
            <a:r>
              <a:rPr lang="it-IT" err="1">
                <a:latin typeface="Andale Mono" panose="020B0509000000000004" pitchFamily="49" charset="0"/>
              </a:rPr>
              <a:t>backword</a:t>
            </a:r>
            <a:r>
              <a:rPr lang="it-IT">
                <a:latin typeface="Andale Mono" panose="020B0509000000000004" pitchFamily="49" charset="0"/>
              </a:rPr>
              <a:t> di un motore.</a:t>
            </a:r>
          </a:p>
          <a:p>
            <a:r>
              <a:rPr lang="it-IT">
                <a:latin typeface="Andale Mono" panose="020B0509000000000004" pitchFamily="49" charset="0"/>
              </a:rPr>
              <a:t>Mentre il PWM relativo ad un motore può essere settato tramite </a:t>
            </a:r>
            <a:r>
              <a:rPr lang="it-IT" b="1" err="1">
                <a:latin typeface="Andale Mono" panose="020B0509000000000004" pitchFamily="49" charset="0"/>
              </a:rPr>
              <a:t>analogWrite</a:t>
            </a:r>
            <a:r>
              <a:rPr lang="it-IT" b="1">
                <a:latin typeface="Andale Mono" panose="020B0509000000000004" pitchFamily="49" charset="0"/>
              </a:rPr>
              <a:t>()</a:t>
            </a:r>
            <a:r>
              <a:rPr lang="it-IT">
                <a:latin typeface="Andale Mono" panose="020B0509000000000004" pitchFamily="49" charset="0"/>
              </a:rPr>
              <a:t>.</a:t>
            </a:r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0184CB-D757-5727-9433-D70CC4C88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29" y="5113789"/>
            <a:ext cx="2679700" cy="952500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3F8744-A292-1E0D-3FB0-28EBD250E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129" y="5198779"/>
            <a:ext cx="2679700" cy="95250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AD3072-6158-0B94-A79B-1B7AA2F7B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829" y="5438879"/>
            <a:ext cx="2679700" cy="4445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FEA990B-24A3-8404-910B-409017C9F7FB}"/>
              </a:ext>
            </a:extLst>
          </p:cNvPr>
          <p:cNvSpPr txBox="1"/>
          <p:nvPr/>
        </p:nvSpPr>
        <p:spPr>
          <a:xfrm>
            <a:off x="1802710" y="6055831"/>
            <a:ext cx="2679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latin typeface="Andale Mono" panose="020B0509000000000004" pitchFamily="49" charset="0"/>
              </a:rPr>
              <a:t>Motori accesi in </a:t>
            </a:r>
            <a:r>
              <a:rPr lang="it-IT" sz="1100" err="1">
                <a:latin typeface="Andale Mono" panose="020B0509000000000004" pitchFamily="49" charset="0"/>
              </a:rPr>
              <a:t>forward</a:t>
            </a:r>
            <a:endParaRPr lang="it-IT" sz="1100">
              <a:latin typeface="Andale Mono" panose="020B05090000000000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29FCFCB-667B-C568-2E1D-D889E8E1EA5F}"/>
              </a:ext>
            </a:extLst>
          </p:cNvPr>
          <p:cNvSpPr txBox="1"/>
          <p:nvPr/>
        </p:nvSpPr>
        <p:spPr>
          <a:xfrm>
            <a:off x="4433851" y="6048126"/>
            <a:ext cx="2679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latin typeface="Andale Mono" panose="020B0509000000000004" pitchFamily="49" charset="0"/>
              </a:rPr>
              <a:t>Motori spenti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7EE9302-D15B-C343-CEB8-88F02E252298}"/>
              </a:ext>
            </a:extLst>
          </p:cNvPr>
          <p:cNvSpPr txBox="1"/>
          <p:nvPr/>
        </p:nvSpPr>
        <p:spPr>
          <a:xfrm>
            <a:off x="7125273" y="6020474"/>
            <a:ext cx="2679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latin typeface="Andale Mono" panose="020B0509000000000004" pitchFamily="49" charset="0"/>
              </a:rPr>
              <a:t>Settaggio PWM</a:t>
            </a:r>
          </a:p>
        </p:txBody>
      </p:sp>
    </p:spTree>
    <p:extLst>
      <p:ext uri="{BB962C8B-B14F-4D97-AF65-F5344CB8AC3E}">
        <p14:creationId xmlns:p14="http://schemas.microsoft.com/office/powerpoint/2010/main" val="170929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D036924E-6683-E8F5-168A-EF46567DB4FC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48646" y="6488668"/>
            <a:ext cx="104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6/16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63D03C1-D97C-EE79-C550-9A2D6B07CACA}"/>
              </a:ext>
            </a:extLst>
          </p:cNvPr>
          <p:cNvGrpSpPr/>
          <p:nvPr/>
        </p:nvGrpSpPr>
        <p:grpSpPr>
          <a:xfrm>
            <a:off x="0" y="0"/>
            <a:ext cx="10960100" cy="802033"/>
            <a:chOff x="93383" y="-44024"/>
            <a:chExt cx="10960100" cy="802033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93383" y="-44024"/>
              <a:ext cx="109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>
                  <a:solidFill>
                    <a:schemeClr val="bg1"/>
                  </a:solidFill>
                  <a:latin typeface="Andale Mono" panose="020B0509000000000004" pitchFamily="49" charset="0"/>
                </a:rPr>
                <a:t>Scelta, sviluppo e setup sperimentale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113436" y="357899"/>
              <a:ext cx="4328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 panose="020B0509000000000004" pitchFamily="49" charset="0"/>
                  <a:ea typeface="Verdana" panose="020B0604030504040204" pitchFamily="34" charset="0"/>
                  <a:cs typeface="Verdana" panose="020B0604030504040204" pitchFamily="34" charset="0"/>
                </a:rPr>
                <a:t>Sensor fusion</a:t>
              </a:r>
            </a:p>
          </p:txBody>
        </p:sp>
      </p:grpSp>
      <p:pic>
        <p:nvPicPr>
          <p:cNvPr id="8" name="Immagine 7" descr="Immagine che contiene testo, elettronico, circuito, scuro&#10;&#10;Descrizione generata automaticamente">
            <a:extLst>
              <a:ext uri="{FF2B5EF4-FFF2-40B4-BE49-F238E27FC236}">
                <a16:creationId xmlns:a16="http://schemas.microsoft.com/office/drawing/2014/main" id="{4A553764-D4F7-CAA1-B12F-4B38550F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07" y="1813861"/>
            <a:ext cx="1803400" cy="1727200"/>
          </a:xfrm>
          <a:prstGeom prst="rect">
            <a:avLst/>
          </a:prstGeom>
        </p:spPr>
      </p:pic>
      <p:pic>
        <p:nvPicPr>
          <p:cNvPr id="11" name="Immagine 10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6ACA9FBA-75BA-C849-2E84-A8F547EB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12" y="923068"/>
            <a:ext cx="2188308" cy="21883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B71D610-5AE6-C378-00F4-E0653D776B4D}"/>
              </a:ext>
            </a:extLst>
          </p:cNvPr>
          <p:cNvSpPr txBox="1"/>
          <p:nvPr/>
        </p:nvSpPr>
        <p:spPr>
          <a:xfrm>
            <a:off x="1000475" y="3843907"/>
            <a:ext cx="3130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Il sensore MPU6050 è stato utilizzato per campionare i dati delle accelerazioni e del giroscopio lungo i tre assi.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ECCF833-EE66-0375-ECAF-75681299AE61}"/>
              </a:ext>
            </a:extLst>
          </p:cNvPr>
          <p:cNvSpPr txBox="1"/>
          <p:nvPr/>
        </p:nvSpPr>
        <p:spPr>
          <a:xfrm>
            <a:off x="4726943" y="2799225"/>
            <a:ext cx="3130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Il sensore HCSR04 è stato utilizzato per il campionamento della distanza da un ostacolo.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19A9E12-EE85-59CD-AE91-D1A639E79BF4}"/>
              </a:ext>
            </a:extLst>
          </p:cNvPr>
          <p:cNvSpPr txBox="1"/>
          <p:nvPr/>
        </p:nvSpPr>
        <p:spPr>
          <a:xfrm>
            <a:off x="8384020" y="3803770"/>
            <a:ext cx="3130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ndale Mono" panose="020B0509000000000004" pitchFamily="49" charset="0"/>
              </a:rPr>
              <a:t>Il sensore ESP8266, ospitato da un </a:t>
            </a:r>
            <a:r>
              <a:rPr lang="it-IT" err="1">
                <a:latin typeface="Andale Mono" panose="020B0509000000000004" pitchFamily="49" charset="0"/>
              </a:rPr>
              <a:t>Wemos</a:t>
            </a:r>
            <a:r>
              <a:rPr lang="it-IT">
                <a:latin typeface="Andale Mono" panose="020B0509000000000004" pitchFamily="49" charset="0"/>
              </a:rPr>
              <a:t> d1 è stato utilizzato per l’inoltro dei dati al PC.</a:t>
            </a:r>
          </a:p>
          <a:p>
            <a:r>
              <a:rPr lang="it-IT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6" name="Immagine 5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169F4D29-ED6A-11A3-93AC-0884CC54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135" y="1493640"/>
            <a:ext cx="1803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7F54D530-D85F-5351-FCE9-836E86526B6A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7/16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AF05BB1-19C3-3CA4-D930-8A80D63E879D}"/>
              </a:ext>
            </a:extLst>
          </p:cNvPr>
          <p:cNvGrpSpPr/>
          <p:nvPr/>
        </p:nvGrpSpPr>
        <p:grpSpPr>
          <a:xfrm>
            <a:off x="0" y="0"/>
            <a:ext cx="10960100" cy="797645"/>
            <a:chOff x="0" y="-123251"/>
            <a:chExt cx="10960100" cy="797645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88866C1-CB04-3947-6D89-39D997E10F7C}"/>
                </a:ext>
              </a:extLst>
            </p:cNvPr>
            <p:cNvSpPr txBox="1"/>
            <p:nvPr/>
          </p:nvSpPr>
          <p:spPr>
            <a:xfrm>
              <a:off x="0" y="-123251"/>
              <a:ext cx="10960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>
                  <a:solidFill>
                    <a:schemeClr val="bg1"/>
                  </a:solidFill>
                  <a:latin typeface="Andale Mono" panose="020B0509000000000004" pitchFamily="49" charset="0"/>
                </a:rPr>
                <a:t>Scelta, sviluppo e setup sperimentale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91123DC-C0F6-8F9C-DD69-B40E1BF40109}"/>
                </a:ext>
              </a:extLst>
            </p:cNvPr>
            <p:cNvSpPr txBox="1"/>
            <p:nvPr/>
          </p:nvSpPr>
          <p:spPr>
            <a:xfrm>
              <a:off x="0" y="274284"/>
              <a:ext cx="4328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>
                  <a:solidFill>
                    <a:srgbClr val="E6EFE9"/>
                  </a:solidFill>
                  <a:latin typeface="Andale Mono" panose="020B0509000000000004" pitchFamily="49" charset="0"/>
                  <a:ea typeface="Verdana" panose="020B0604030504040204" pitchFamily="34" charset="0"/>
                  <a:cs typeface="Verdana" panose="020B0604030504040204" pitchFamily="34" charset="0"/>
                </a:rPr>
                <a:t>Distanza-PWM</a:t>
              </a:r>
            </a:p>
          </p:txBody>
        </p:sp>
      </p:grpSp>
      <p:pic>
        <p:nvPicPr>
          <p:cNvPr id="3" name="Immagine 5">
            <a:extLst>
              <a:ext uri="{FF2B5EF4-FFF2-40B4-BE49-F238E27FC236}">
                <a16:creationId xmlns:a16="http://schemas.microsoft.com/office/drawing/2014/main" id="{274603B7-C5E5-B795-BAAB-2F98890E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75" y="1147513"/>
            <a:ext cx="8710670" cy="476495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F572BAC-081F-6D4E-C604-EDA04674B317}"/>
              </a:ext>
            </a:extLst>
          </p:cNvPr>
          <p:cNvCxnSpPr>
            <a:cxnSpLocks/>
          </p:cNvCxnSpPr>
          <p:nvPr/>
        </p:nvCxnSpPr>
        <p:spPr>
          <a:xfrm flipH="1">
            <a:off x="9153250" y="2361883"/>
            <a:ext cx="659757" cy="0"/>
          </a:xfrm>
          <a:prstGeom prst="straightConnector1">
            <a:avLst/>
          </a:prstGeom>
          <a:ln w="53975">
            <a:solidFill>
              <a:srgbClr val="027D3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13CC48D-3485-1D3C-B4BD-D2CCFA550C7D}"/>
              </a:ext>
            </a:extLst>
          </p:cNvPr>
          <p:cNvCxnSpPr>
            <a:cxnSpLocks/>
          </p:cNvCxnSpPr>
          <p:nvPr/>
        </p:nvCxnSpPr>
        <p:spPr>
          <a:xfrm flipH="1">
            <a:off x="9153250" y="4886582"/>
            <a:ext cx="659757" cy="0"/>
          </a:xfrm>
          <a:prstGeom prst="straightConnector1">
            <a:avLst/>
          </a:prstGeom>
          <a:ln w="53975">
            <a:solidFill>
              <a:srgbClr val="027D3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Cornice 15">
            <a:extLst>
              <a:ext uri="{FF2B5EF4-FFF2-40B4-BE49-F238E27FC236}">
                <a16:creationId xmlns:a16="http://schemas.microsoft.com/office/drawing/2014/main" id="{6CD6310C-891B-E376-20F5-240847E0066E}"/>
              </a:ext>
            </a:extLst>
          </p:cNvPr>
          <p:cNvSpPr/>
          <p:nvPr/>
        </p:nvSpPr>
        <p:spPr>
          <a:xfrm>
            <a:off x="10011645" y="1965377"/>
            <a:ext cx="1691030" cy="787488"/>
          </a:xfrm>
          <a:prstGeom prst="frame">
            <a:avLst>
              <a:gd name="adj1" fmla="val 6621"/>
            </a:avLst>
          </a:prstGeom>
          <a:solidFill>
            <a:srgbClr val="02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tx1"/>
                </a:solidFill>
                <a:cs typeface="Calibri"/>
              </a:rPr>
              <a:t>Modalità ABS</a:t>
            </a:r>
          </a:p>
        </p:txBody>
      </p:sp>
      <p:sp>
        <p:nvSpPr>
          <p:cNvPr id="18" name="Cornice 17">
            <a:extLst>
              <a:ext uri="{FF2B5EF4-FFF2-40B4-BE49-F238E27FC236}">
                <a16:creationId xmlns:a16="http://schemas.microsoft.com/office/drawing/2014/main" id="{9C1CB98F-B920-4045-2888-63B3D8A726EB}"/>
              </a:ext>
            </a:extLst>
          </p:cNvPr>
          <p:cNvSpPr/>
          <p:nvPr/>
        </p:nvSpPr>
        <p:spPr>
          <a:xfrm>
            <a:off x="10011645" y="4444172"/>
            <a:ext cx="1691030" cy="787488"/>
          </a:xfrm>
          <a:prstGeom prst="frame">
            <a:avLst>
              <a:gd name="adj1" fmla="val 6621"/>
            </a:avLst>
          </a:prstGeom>
          <a:solidFill>
            <a:srgbClr val="02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solidFill>
                  <a:schemeClr val="tx1"/>
                </a:solidFill>
                <a:cs typeface="Calibri"/>
              </a:rPr>
              <a:t>Modalità Stop</a:t>
            </a:r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D081795E-D1C9-A7AD-FB4C-7B15C51FC6D3}"/>
              </a:ext>
            </a:extLst>
          </p:cNvPr>
          <p:cNvSpPr/>
          <p:nvPr/>
        </p:nvSpPr>
        <p:spPr>
          <a:xfrm>
            <a:off x="-1" y="-955"/>
            <a:ext cx="12192000" cy="799608"/>
          </a:xfrm>
          <a:prstGeom prst="rect">
            <a:avLst/>
          </a:prstGeom>
          <a:solidFill>
            <a:srgbClr val="027D3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82A1C4F-D559-3B5D-FF8C-6F78F3EBC024}"/>
              </a:ext>
            </a:extLst>
          </p:cNvPr>
          <p:cNvSpPr/>
          <p:nvPr/>
        </p:nvSpPr>
        <p:spPr>
          <a:xfrm>
            <a:off x="11125975" y="6488669"/>
            <a:ext cx="1066024" cy="369332"/>
          </a:xfrm>
          <a:prstGeom prst="rect">
            <a:avLst/>
          </a:prstGeom>
          <a:solidFill>
            <a:srgbClr val="055623"/>
          </a:soli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5972EB-C55E-1B22-62A8-D1115E2C26FF}"/>
              </a:ext>
            </a:extLst>
          </p:cNvPr>
          <p:cNvSpPr/>
          <p:nvPr/>
        </p:nvSpPr>
        <p:spPr>
          <a:xfrm>
            <a:off x="1" y="6488668"/>
            <a:ext cx="11053482" cy="369332"/>
          </a:xfrm>
          <a:prstGeom prst="rect">
            <a:avLst/>
          </a:prstGeom>
          <a:solidFill>
            <a:srgbClr val="027D3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80F1B5-3029-BA5E-8CBE-3027A7E62647}"/>
              </a:ext>
            </a:extLst>
          </p:cNvPr>
          <p:cNvSpPr txBox="1"/>
          <p:nvPr/>
        </p:nvSpPr>
        <p:spPr>
          <a:xfrm>
            <a:off x="11125975" y="6488668"/>
            <a:ext cx="106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ndale Mono" panose="020B0509000000000004" pitchFamily="49" charset="0"/>
              </a:rPr>
              <a:t>8/16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8866C1-CB04-3947-6D89-39D997E10F7C}"/>
              </a:ext>
            </a:extLst>
          </p:cNvPr>
          <p:cNvSpPr txBox="1"/>
          <p:nvPr/>
        </p:nvSpPr>
        <p:spPr>
          <a:xfrm>
            <a:off x="0" y="0"/>
            <a:ext cx="56464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ndale Mono"/>
                <a:ea typeface="+mn-lt"/>
                <a:cs typeface="+mn-lt"/>
              </a:rPr>
              <a:t>Programma del progetto</a:t>
            </a:r>
            <a:endParaRPr lang="it-IT">
              <a:solidFill>
                <a:schemeClr val="bg1"/>
              </a:solidFill>
              <a:latin typeface="Andale Mono"/>
              <a:ea typeface="+mn-lt"/>
              <a:cs typeface="+mn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614B26-4BF3-6712-D223-07FC6687FEBB}"/>
              </a:ext>
            </a:extLst>
          </p:cNvPr>
          <p:cNvSpPr txBox="1"/>
          <p:nvPr/>
        </p:nvSpPr>
        <p:spPr>
          <a:xfrm>
            <a:off x="863600" y="2341752"/>
            <a:ext cx="57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Scelta, sviluppo e setup sperimentale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D549F6-1EDE-BF42-ACB7-FF5C48AD2676}"/>
              </a:ext>
            </a:extLst>
          </p:cNvPr>
          <p:cNvSpPr txBox="1"/>
          <p:nvPr/>
        </p:nvSpPr>
        <p:spPr>
          <a:xfrm>
            <a:off x="927100" y="305966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027D34"/>
                </a:solidFill>
                <a:latin typeface="Andale Mono" panose="020B0509000000000004" pitchFamily="49" charset="0"/>
              </a:rPr>
              <a:t>Analisi matematica modello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AB384DC-F1DA-F317-2ECC-D2B8C24ADCA4}"/>
              </a:ext>
            </a:extLst>
          </p:cNvPr>
          <p:cNvSpPr txBox="1"/>
          <p:nvPr/>
        </p:nvSpPr>
        <p:spPr>
          <a:xfrm>
            <a:off x="927100" y="442422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Conclusione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EABF3F-F5CA-221D-A781-718236B1CC3D}"/>
              </a:ext>
            </a:extLst>
          </p:cNvPr>
          <p:cNvSpPr txBox="1"/>
          <p:nvPr/>
        </p:nvSpPr>
        <p:spPr>
          <a:xfrm>
            <a:off x="927100" y="3727060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Analisi dei dati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00EBA2D-1F5C-1DB8-ACE1-85E4F8BE048F}"/>
              </a:ext>
            </a:extLst>
          </p:cNvPr>
          <p:cNvSpPr txBox="1"/>
          <p:nvPr/>
        </p:nvSpPr>
        <p:spPr>
          <a:xfrm>
            <a:off x="508000" y="3069708"/>
            <a:ext cx="355600" cy="369332"/>
          </a:xfrm>
          <a:prstGeom prst="rect">
            <a:avLst/>
          </a:prstGeom>
          <a:solidFill>
            <a:srgbClr val="027D34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2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3E0500D-18C0-4F01-F715-64774AD35188}"/>
              </a:ext>
            </a:extLst>
          </p:cNvPr>
          <p:cNvSpPr txBox="1"/>
          <p:nvPr/>
        </p:nvSpPr>
        <p:spPr>
          <a:xfrm>
            <a:off x="508000" y="4424228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4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E2EB58D-DE62-A19E-0E01-7C1F3153B47B}"/>
              </a:ext>
            </a:extLst>
          </p:cNvPr>
          <p:cNvSpPr txBox="1"/>
          <p:nvPr/>
        </p:nvSpPr>
        <p:spPr>
          <a:xfrm>
            <a:off x="508000" y="3792428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3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0AE07E-93C8-85E2-558D-12AD5B437BA5}"/>
              </a:ext>
            </a:extLst>
          </p:cNvPr>
          <p:cNvSpPr txBox="1"/>
          <p:nvPr/>
        </p:nvSpPr>
        <p:spPr>
          <a:xfrm>
            <a:off x="508000" y="2339016"/>
            <a:ext cx="355600" cy="369332"/>
          </a:xfrm>
          <a:prstGeom prst="rect">
            <a:avLst/>
          </a:prstGeom>
          <a:solidFill>
            <a:srgbClr val="E6EFE9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CDE5D6"/>
                </a:solidFill>
                <a:latin typeface="Andale Mono" panose="020B0509000000000004" pitchFamily="49" charset="0"/>
              </a:rPr>
              <a:t>1</a:t>
            </a:r>
            <a:endParaRPr lang="it-IT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61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Macintosh PowerPoint</Application>
  <PresentationFormat>Widescreen</PresentationFormat>
  <Paragraphs>139</Paragraphs>
  <Slides>17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Andale Mono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gabriele ortolani</dc:creator>
  <cp:lastModifiedBy>gabriele ortolani</cp:lastModifiedBy>
  <cp:revision>42</cp:revision>
  <cp:lastPrinted>2023-03-02T13:49:49Z</cp:lastPrinted>
  <dcterms:created xsi:type="dcterms:W3CDTF">2023-02-10T10:00:22Z</dcterms:created>
  <dcterms:modified xsi:type="dcterms:W3CDTF">2023-03-02T13:56:43Z</dcterms:modified>
</cp:coreProperties>
</file>